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4"/>
  </p:sldMasterIdLst>
  <p:handoutMasterIdLst>
    <p:handoutMasterId r:id="rId33"/>
  </p:handoutMasterIdLst>
  <p:sldIdLst>
    <p:sldId id="256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70" r:id="rId13"/>
    <p:sldId id="271" r:id="rId14"/>
    <p:sldId id="272" r:id="rId15"/>
    <p:sldId id="273" r:id="rId16"/>
    <p:sldId id="275" r:id="rId17"/>
    <p:sldId id="286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7" r:id="rId27"/>
    <p:sldId id="289" r:id="rId28"/>
    <p:sldId id="290" r:id="rId29"/>
    <p:sldId id="292" r:id="rId30"/>
    <p:sldId id="293" r:id="rId31"/>
    <p:sldId id="294" r:id="rId3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Estilo Médio 4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Estilo Claro 3 - Ênfas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1" d="100"/>
          <a:sy n="91" d="100"/>
        </p:scale>
        <p:origin x="53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279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C51FD228-0B07-4E7C-9960-A010DE5E8D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91C2E0A-0D31-4474-84B2-E1E11A615C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0A33A2-00BA-4238-B2A8-3E15DDE163D0}" type="datetimeFigureOut">
              <a:rPr lang="pt-BR" smtClean="0"/>
              <a:pPr/>
              <a:t>07/05/2020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27AB049-48AD-4A17-9743-AFC298410E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49202B3-5C94-4F15-8A20-2894554F42C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4D0821-E79D-476C-9736-A5175FB9071D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79897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 cstate="print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 cstate="print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 cstate="print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860E5-5576-47FA-951C-C0EA2B01D5E1}" type="datetimeFigureOut">
              <a:rPr lang="pt-BR" smtClean="0"/>
              <a:pPr/>
              <a:t>07/05/2020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fld id="{1698A440-EB82-454E-A8FD-161B24E1A88B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6AD9AB9-104F-45F9-8545-5F74307A2C3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242" y="3665454"/>
            <a:ext cx="2135360" cy="2135360"/>
          </a:xfrm>
          <a:prstGeom prst="ellipse">
            <a:avLst/>
          </a:prstGeom>
          <a:ln w="38100">
            <a:noFill/>
            <a:prstDash val="sysDot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1823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860E5-5576-47FA-951C-C0EA2B01D5E1}" type="datetimeFigureOut">
              <a:rPr lang="pt-BR" smtClean="0"/>
              <a:pPr/>
              <a:t>07/05/2020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1698A440-EB82-454E-A8FD-161B24E1A88B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5404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860E5-5576-47FA-951C-C0EA2B01D5E1}" type="datetimeFigureOut">
              <a:rPr lang="pt-BR" smtClean="0"/>
              <a:pPr/>
              <a:t>07/05/2020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1698A440-EB82-454E-A8FD-161B24E1A88B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456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860E5-5576-47FA-951C-C0EA2B01D5E1}" type="datetimeFigureOut">
              <a:rPr lang="pt-BR" smtClean="0"/>
              <a:pPr/>
              <a:t>07/05/2020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1698A440-EB82-454E-A8FD-161B24E1A88B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2675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072128"/>
            <a:ext cx="12192000" cy="2785871"/>
          </a:xfrm>
          <a:prstGeom prst="rect">
            <a:avLst/>
          </a:prstGeom>
          <a:blipFill dpi="0" rotWithShape="1">
            <a:blip r:embed="rId2" cstate="print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7128" y="4249753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56D860E5-5576-47FA-951C-C0EA2B01D5E1}" type="datetimeFigureOut">
              <a:rPr lang="pt-BR" smtClean="0"/>
              <a:pPr/>
              <a:t>07/05/2020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pt-BR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fld id="{1698A440-EB82-454E-A8FD-161B24E1A88B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5661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860E5-5576-47FA-951C-C0EA2B01D5E1}" type="datetimeFigureOut">
              <a:rPr lang="pt-BR" smtClean="0"/>
              <a:pPr/>
              <a:t>07/05/2020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1698A440-EB82-454E-A8FD-161B24E1A88B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4259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860E5-5576-47FA-951C-C0EA2B01D5E1}" type="datetimeFigureOut">
              <a:rPr lang="pt-BR" smtClean="0"/>
              <a:pPr/>
              <a:t>07/05/2020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1698A440-EB82-454E-A8FD-161B24E1A88B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627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860E5-5576-47FA-951C-C0EA2B01D5E1}" type="datetimeFigureOut">
              <a:rPr lang="pt-BR" smtClean="0"/>
              <a:pPr/>
              <a:t>07/05/2020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1698A440-EB82-454E-A8FD-161B24E1A88B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9785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860E5-5576-47FA-951C-C0EA2B01D5E1}" type="datetimeFigureOut">
              <a:rPr lang="pt-BR" smtClean="0"/>
              <a:pPr/>
              <a:t>07/05/2020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1698A440-EB82-454E-A8FD-161B24E1A88B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5725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 cstate="print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860E5-5576-47FA-951C-C0EA2B01D5E1}" type="datetimeFigureOut">
              <a:rPr lang="pt-BR" smtClean="0"/>
              <a:pPr/>
              <a:t>07/05/2020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1698A440-EB82-454E-A8FD-161B24E1A88B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3752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 cstate="print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860E5-5576-47FA-951C-C0EA2B01D5E1}" type="datetimeFigureOut">
              <a:rPr lang="pt-BR" smtClean="0"/>
              <a:pPr/>
              <a:t>07/05/2020</a:t>
            </a:fld>
            <a:endParaRPr lang="pt-BR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1698A440-EB82-454E-A8FD-161B24E1A88B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0065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12/04/2020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Projeto </a:t>
            </a:r>
            <a:r>
              <a:rPr lang="pt-BR" dirty="0" err="1"/>
              <a:t>Breath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9430F68-453C-4436-A39E-0251021EF0AF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9473" y="6167931"/>
            <a:ext cx="574830" cy="57483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40200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5.png"/><Relationship Id="rId4" Type="http://schemas.openxmlformats.org/officeDocument/2006/relationships/image" Target="../media/image3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roduto.mercadolivre.com.br/MLB-787144550-chapa-ps-poliestireno-cristal-similar-acrilico-50cmx50cmx5mm-_JM?quantity=1&amp;variation=42990841475#position=8&amp;type=pad&amp;tracking_id=61caf65c-98f6-4275-aba1-8f3d9e6f8cbc&amp;is_advertising=true&amp;ad_domain=VQCATCORE_LST&amp;ad_position=8&amp;ad_click_id=NTg0ZDI1OTUtOWMxZS00M2ViLTk0ZjEtY2FhNjMzOGQ1MDZm" TargetMode="External"/><Relationship Id="rId2" Type="http://schemas.openxmlformats.org/officeDocument/2006/relationships/hyperlink" Target="https://produto.mercadolivre.com.br/MLB-758576310-chapa-acrilico-cristal-60x60cm-5mm-envio-imediato--_JM?quantity=1#position=23&amp;type=item&amp;tracking_id=d471985a-ff93-402c-8797-f59123a19cd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roduto.mercadolivre.com.br/MLB-1067157991-fuso-trapezoidal-tr8-500mm-passo-8-com-cast-de-bronze-_JM?matt_tool=69265266&amp;matt_word&amp;gclid=Cj0KCQjw-Mr0BRDyARIsAKEFbed2nHrHqZLCEQ2MMQjVHfyx3nTjaKlY4JEtXjwy04QhPRGD9XpSmSEaArG-EALw_wcB&amp;quantity=1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amphenol-all-sensors-corporation/120-CMH2O-D1-4V-MINI/120CMH2O-D14VMINI-ND/502108" TargetMode="External"/><Relationship Id="rId2" Type="http://schemas.openxmlformats.org/officeDocument/2006/relationships/hyperlink" Target="https://www.sensirion.com/en/about-us/newsroom/sensirion-specialist-articles/single-use-proximal-flow-sensor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roduto.mercadolivre.com.br/MLB-714431793-mpx2100dp-sensor-de-presso-arduino-mpx2100-dp-_JM?matt_tool=79246729&amp;matt_word&amp;gclid=Cj0KCQjw-Mr0BRDyARIsAKEFbefRHSdXzKZydosb_ZllwPHO_GNyA-cF3gnj3cD_cBD8Gy_uYcGUyCAaAkysEALw_wcB&amp;quantity=1" TargetMode="External"/><Relationship Id="rId4" Type="http://schemas.openxmlformats.org/officeDocument/2006/relationships/hyperlink" Target="https://produto.mercadolivre.com.br/MLB-1163427304-mpx10dp-sensor-de-presso-mpx10-dp-arduino-pronta-entrega-_JM?matt_tool=79246729&amp;matt_word&amp;gclid=Cj0KCQjw-Mr0BRDyARIsAKEFbedm4nRFvjRLscAMvtNjpAkP4LbLX79AUJkAC5I5XBF3VIdD5StF3RIaArnBEALw_wcB&amp;quantity=1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apfit.com.br/filtro-hmef-undis-medical?gclid=Cj0KCQjw-Mr0BRDyARIsAKEFbeeHCgNhRntRacGia5kSQa1FAi_vKkcCLqVMEXd2THPRuL_qa3_rkWsaAizNEALw_wcB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www.medsystemhospitalar.com.br/valvula-reguladora-rede-oxigenio-protec?utm_source=Site&amp;utm_medium=GoogleMerchant&amp;utm_campaign=GoogleMerchant&amp;gclid=Cj0KCQjw-Mr0BRDyARIsAKEFbeemptgpBuxaWXTJD6AiucXM8vbdqOVmP4cqLlDxE_MtJCzkDpvNbPsaAuGrEALw_wc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roduto.mercadolivre.com.br/MLB-1334740652-acoplamento-flexivel-635x8-impressora-3d-cnc-acoplador-nema-_JM?quantity=1#position=1&amp;type=item&amp;tracking_id=6369649d-b315-424d-9c99-426f75bf1ea2" TargetMode="External"/><Relationship Id="rId5" Type="http://schemas.openxmlformats.org/officeDocument/2006/relationships/hyperlink" Target="https://produto.mercadolivre.com.br/MLB-1419292299-motor-de-passo-akiyama-nema-23-15kgfcm-cnc-pronta-entrega-_JM?quantity=1#position=10&amp;type=item&amp;tracking_id=732737c2-8e5d-4fc6-a308-bf0d8357364c" TargetMode="External"/><Relationship Id="rId4" Type="http://schemas.openxmlformats.org/officeDocument/2006/relationships/hyperlink" Target="https://www.marbelsono.com.br/valvula-unidirecional-pop-off-40-cmh2o-ressuscitador-silicon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pt-BR" sz="4800" dirty="0"/>
              <a:t>Atividade 2: Planejamento e fabricação das soluções já consolidadas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3573B500-B336-45DE-8ED8-49D4683DF42A}"/>
              </a:ext>
            </a:extLst>
          </p:cNvPr>
          <p:cNvSpPr txBox="1">
            <a:spLocks/>
          </p:cNvSpPr>
          <p:nvPr/>
        </p:nvSpPr>
        <p:spPr>
          <a:xfrm>
            <a:off x="1051560" y="4521426"/>
            <a:ext cx="7697024" cy="1808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>
                <a:cs typeface="Times New Roman" panose="02020603050405020304" pitchFamily="18" charset="0"/>
              </a:rPr>
              <a:t>Atividade realizada de 10 a 12 de abril.</a:t>
            </a:r>
          </a:p>
          <a:p>
            <a:r>
              <a:rPr lang="pt-BR" sz="1800" dirty="0">
                <a:cs typeface="Times New Roman" panose="02020603050405020304" pitchFamily="18" charset="0"/>
              </a:rPr>
              <a:t>Equipe: Rafael Frias, Maria Luiza Melo, Leandro Souza, Bruna Santos</a:t>
            </a: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0692D4EC-331C-452A-AB2E-80484BB62F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199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92679F-ED65-4BC3-A034-007E93D52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Tarefa 2.2.: Protótipo do </a:t>
            </a:r>
            <a:r>
              <a:rPr lang="pt-BR" dirty="0" err="1"/>
              <a:t>mit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6BF054-7C58-43F3-AECC-B9F246567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5293882" cy="4050792"/>
          </a:xfrm>
        </p:spPr>
        <p:txBody>
          <a:bodyPr/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E-Vent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Emergency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Ventilator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é uma proposta do MIT para um ventilador pulmonar hospitalar de baixo custo que já está na versão 3.1.;</a:t>
            </a:r>
          </a:p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Arquivos CAD e informações foram retiradas da página web do projeto;</a:t>
            </a:r>
          </a:p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montagem do Unit 001 foi realizada no </a:t>
            </a: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Autodesk Inventor 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os problemas encontrados foram solucionados no Unit 002, espera-se que também no Unit 3.1, apesar dos arquivos CAD não terem sido divulgados ainda.</a:t>
            </a:r>
          </a:p>
        </p:txBody>
      </p:sp>
      <p:pic>
        <p:nvPicPr>
          <p:cNvPr id="10242" name="Picture 2" descr=" ">
            <a:extLst>
              <a:ext uri="{FF2B5EF4-FFF2-40B4-BE49-F238E27FC236}">
                <a16:creationId xmlns:a16="http://schemas.microsoft.com/office/drawing/2014/main" id="{CA4196DA-9FBB-42A3-B8D8-42582472F8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29"/>
          <a:stretch/>
        </p:blipFill>
        <p:spPr bwMode="auto">
          <a:xfrm>
            <a:off x="6696847" y="1848844"/>
            <a:ext cx="4116386" cy="432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A57A3E3-ABB6-4AE3-92A4-3DDAD6582B38}"/>
              </a:ext>
            </a:extLst>
          </p:cNvPr>
          <p:cNvSpPr txBox="1"/>
          <p:nvPr/>
        </p:nvSpPr>
        <p:spPr>
          <a:xfrm>
            <a:off x="7222802" y="6215449"/>
            <a:ext cx="30644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Figura 6: </a:t>
            </a:r>
            <a:r>
              <a:rPr lang="pt-B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E-Vent</a:t>
            </a:r>
            <a:r>
              <a:rPr lang="pt-B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Unit 3.1 </a:t>
            </a:r>
          </a:p>
        </p:txBody>
      </p:sp>
    </p:spTree>
    <p:extLst>
      <p:ext uri="{BB962C8B-B14F-4D97-AF65-F5344CB8AC3E}">
        <p14:creationId xmlns:p14="http://schemas.microsoft.com/office/powerpoint/2010/main" val="3935546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21FFD6-AD4F-4831-99CF-A9B55A54C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Tarefa 2.2.2.: identificar defeitos da solução proposta no modelo do mit.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CBADFF-EA47-44D3-B991-894152B52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010" y="2121408"/>
            <a:ext cx="6405990" cy="4050792"/>
          </a:xfrm>
        </p:spPr>
        <p:txBody>
          <a:bodyPr>
            <a:normAutofit fontScale="92500" lnSpcReduction="10000"/>
          </a:bodyPr>
          <a:lstStyle/>
          <a:p>
            <a:pPr marL="360000" indent="0" algn="just"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Unit 001 os problemas encontrados foram: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 hora da montagem as cantoneiras (componente 15 e I-2) ficam sobrepostas;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 nossa concepção a peça Drive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Finger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deveria ser duas peças separadas (haste e engrenagem) para facilitar o modo de produção quando não o corte a laser;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furações das peças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Mounting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Plate Big e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Mounting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Plate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Small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não casam;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Não conseguimos entender a necessidade das duas furações da peça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Mounting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Plate;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partir das furações existentes as engrenagens mal estão se tocando. Não conseguimos verificar se os diâmetros primitivos estão coincidindo.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30F0BF7-116D-4F30-BC83-05D8E8DEB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708" y="2121408"/>
            <a:ext cx="4849461" cy="323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1857603-131B-4015-B97B-A69028A0DF6C}"/>
              </a:ext>
            </a:extLst>
          </p:cNvPr>
          <p:cNvSpPr txBox="1"/>
          <p:nvPr/>
        </p:nvSpPr>
        <p:spPr>
          <a:xfrm>
            <a:off x="7948200" y="5417202"/>
            <a:ext cx="30644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Figura 7: </a:t>
            </a:r>
            <a:r>
              <a:rPr lang="pt-B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E-Vent</a:t>
            </a:r>
            <a:r>
              <a:rPr lang="pt-B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Unit 001 (</a:t>
            </a:r>
            <a:r>
              <a:rPr lang="pt-BR" sz="1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retired</a:t>
            </a:r>
            <a:r>
              <a:rPr lang="pt-B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12121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21FFD6-AD4F-4831-99CF-A9B55A54C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Tarefa 2.2.2.: identificar defeitos da solução proposta no modelo do mit.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CBADFF-EA47-44D3-B991-894152B52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539" y="2093976"/>
            <a:ext cx="4849461" cy="405079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Unit 002 os problemas encontrado foram selecionados, outras observações são: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Agora a estrutura é feita com perfis de alumínio que fazem com que a montagem seja mais prática e rápida;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Montagem regulável para tamanhos variados de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ambu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Engrenagens e braços são de alumínio.</a:t>
            </a:r>
          </a:p>
          <a:p>
            <a:pPr marL="0" indent="0" algn="just"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Unit 3.1 apesar dos arquivos CAD não terem sido disponibilizados, as observações do Unit 002 se mantém.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1857603-131B-4015-B97B-A69028A0DF6C}"/>
              </a:ext>
            </a:extLst>
          </p:cNvPr>
          <p:cNvSpPr txBox="1"/>
          <p:nvPr/>
        </p:nvSpPr>
        <p:spPr>
          <a:xfrm>
            <a:off x="8203616" y="3755271"/>
            <a:ext cx="30644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Figura 8: </a:t>
            </a:r>
            <a:r>
              <a:rPr lang="pt-B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E-Vent</a:t>
            </a:r>
            <a:r>
              <a:rPr lang="pt-B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Unit 002 (</a:t>
            </a:r>
            <a:r>
              <a:rPr lang="pt-BR" sz="1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retired</a:t>
            </a:r>
            <a:r>
              <a:rPr lang="pt-B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5A8FB35-C4D5-43B9-9937-8A68CA88E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398" y="1289304"/>
            <a:ext cx="3684912" cy="246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 ">
            <a:extLst>
              <a:ext uri="{FF2B5EF4-FFF2-40B4-BE49-F238E27FC236}">
                <a16:creationId xmlns:a16="http://schemas.microsoft.com/office/drawing/2014/main" id="{0CBDB7A7-3830-4C96-9FC8-FAF278072F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6" b="27748"/>
          <a:stretch/>
        </p:blipFill>
        <p:spPr bwMode="auto">
          <a:xfrm>
            <a:off x="7368695" y="3999964"/>
            <a:ext cx="3576766" cy="2467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6F40F87-4C01-4663-A3A1-CF5740C61EAD}"/>
              </a:ext>
            </a:extLst>
          </p:cNvPr>
          <p:cNvSpPr txBox="1"/>
          <p:nvPr/>
        </p:nvSpPr>
        <p:spPr>
          <a:xfrm>
            <a:off x="7624840" y="6467753"/>
            <a:ext cx="30644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Figura 8: </a:t>
            </a:r>
            <a:r>
              <a:rPr lang="pt-B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E-Vent</a:t>
            </a:r>
            <a:r>
              <a:rPr lang="pt-B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Unit 3.1</a:t>
            </a:r>
          </a:p>
        </p:txBody>
      </p:sp>
    </p:spTree>
    <p:extLst>
      <p:ext uri="{BB962C8B-B14F-4D97-AF65-F5344CB8AC3E}">
        <p14:creationId xmlns:p14="http://schemas.microsoft.com/office/powerpoint/2010/main" val="3474470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C2B5F6-8298-4E1C-8505-021958275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Soluções de problemas detectados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A2AF10-12C3-402A-AEB0-44A9B9E10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286" y="2093976"/>
            <a:ext cx="4799611" cy="4050792"/>
          </a:xfrm>
        </p:spPr>
        <p:txBody>
          <a:bodyPr/>
          <a:lstStyle/>
          <a:p>
            <a:pPr algn="just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Equipamento desenvolvido para AMBU de tamanho único;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Elevado esforço axial no eixo do motor de passo;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Verificar possível excesso de restrições de graus de liberdade e pontos de contato no mecanismo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pt-B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Simulação estática e fadiga do protótipo.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52E7453-D09C-465B-AC3E-CEC652ECED04}"/>
              </a:ext>
            </a:extLst>
          </p:cNvPr>
          <p:cNvSpPr txBox="1"/>
          <p:nvPr/>
        </p:nvSpPr>
        <p:spPr>
          <a:xfrm>
            <a:off x="7282248" y="5606856"/>
            <a:ext cx="30644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Figura 1: Protótipo </a:t>
            </a:r>
            <a:r>
              <a:rPr lang="pt-B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OpenLung</a:t>
            </a:r>
            <a:r>
              <a:rPr lang="pt-B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907" y="2238356"/>
            <a:ext cx="4881341" cy="304077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243" y="1800907"/>
            <a:ext cx="4881341" cy="355360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52E7453-D09C-465B-AC3E-CEC652ECED04}"/>
              </a:ext>
            </a:extLst>
          </p:cNvPr>
          <p:cNvSpPr txBox="1"/>
          <p:nvPr/>
        </p:nvSpPr>
        <p:spPr>
          <a:xfrm>
            <a:off x="7282248" y="5606856"/>
            <a:ext cx="30644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Figura </a:t>
            </a:r>
            <a:r>
              <a:rPr lang="pt-BR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2: Protótipo </a:t>
            </a:r>
            <a:r>
              <a:rPr lang="pt-BR" sz="1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Breath</a:t>
            </a:r>
            <a:endParaRPr lang="pt-B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9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pt-BR" sz="4800" dirty="0"/>
              <a:t>Atividade 2: Planejamento e fabricação das soluções já consolidadas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3573B500-B336-45DE-8ED8-49D4683DF42A}"/>
              </a:ext>
            </a:extLst>
          </p:cNvPr>
          <p:cNvSpPr txBox="1">
            <a:spLocks/>
          </p:cNvSpPr>
          <p:nvPr/>
        </p:nvSpPr>
        <p:spPr>
          <a:xfrm>
            <a:off x="1051560" y="4521426"/>
            <a:ext cx="7697024" cy="1808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>
                <a:cs typeface="Times New Roman" panose="02020603050405020304" pitchFamily="18" charset="0"/>
              </a:rPr>
              <a:t>Atividade realizada de </a:t>
            </a:r>
            <a:r>
              <a:rPr lang="pt-BR" sz="1800" dirty="0" smtClean="0">
                <a:cs typeface="Times New Roman" panose="02020603050405020304" pitchFamily="18" charset="0"/>
              </a:rPr>
              <a:t>13 </a:t>
            </a:r>
            <a:r>
              <a:rPr lang="pt-BR" sz="1800" dirty="0">
                <a:cs typeface="Times New Roman" panose="02020603050405020304" pitchFamily="18" charset="0"/>
              </a:rPr>
              <a:t>a </a:t>
            </a:r>
            <a:r>
              <a:rPr lang="pt-BR" sz="1800" dirty="0" smtClean="0">
                <a:cs typeface="Times New Roman" panose="02020603050405020304" pitchFamily="18" charset="0"/>
              </a:rPr>
              <a:t>20 </a:t>
            </a:r>
            <a:r>
              <a:rPr lang="pt-BR" sz="1800" dirty="0">
                <a:cs typeface="Times New Roman" panose="02020603050405020304" pitchFamily="18" charset="0"/>
              </a:rPr>
              <a:t>de abril.</a:t>
            </a:r>
          </a:p>
          <a:p>
            <a:r>
              <a:rPr lang="pt-BR" sz="1800" dirty="0">
                <a:cs typeface="Times New Roman" panose="02020603050405020304" pitchFamily="18" charset="0"/>
              </a:rPr>
              <a:t>Equipe: Rafael Frias, Maria Luiza Melo, Leandro Souza, Bruna </a:t>
            </a:r>
            <a:r>
              <a:rPr lang="pt-BR" sz="1800" dirty="0" smtClean="0">
                <a:cs typeface="Times New Roman" panose="02020603050405020304" pitchFamily="18" charset="0"/>
              </a:rPr>
              <a:t>Santos e Jerônimo</a:t>
            </a:r>
            <a:r>
              <a:rPr lang="pt-B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0692D4EC-331C-452A-AB2E-80484BB62F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012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3AC470-7D69-42C4-84AA-BE00F0D28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Tarefa 2.1.2.: </a:t>
            </a:r>
            <a:r>
              <a:rPr lang="pt-BR" sz="4000" dirty="0" smtClean="0"/>
              <a:t>ajuste para tamanhos de </a:t>
            </a:r>
            <a:r>
              <a:rPr lang="pt-BR" sz="4000" dirty="0" err="1" smtClean="0"/>
              <a:t>ambu</a:t>
            </a:r>
            <a:r>
              <a:rPr lang="pt-BR" sz="4000" dirty="0" smtClean="0"/>
              <a:t> diferentes</a:t>
            </a:r>
            <a:endParaRPr lang="pt-BR" sz="40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32DD6C9-6389-40B3-A46A-0C421ED8A5F0}"/>
              </a:ext>
            </a:extLst>
          </p:cNvPr>
          <p:cNvSpPr txBox="1"/>
          <p:nvPr/>
        </p:nvSpPr>
        <p:spPr>
          <a:xfrm>
            <a:off x="7219595" y="5892434"/>
            <a:ext cx="30644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Figura 4</a:t>
            </a:r>
            <a:r>
              <a:rPr lang="pt-BR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Ajuste nas placas de compressão</a:t>
            </a:r>
            <a:endParaRPr lang="pt-B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99B2FBC-D8FE-43A4-81C8-AB2DFC5ACF26}"/>
              </a:ext>
            </a:extLst>
          </p:cNvPr>
          <p:cNvSpPr txBox="1"/>
          <p:nvPr/>
        </p:nvSpPr>
        <p:spPr>
          <a:xfrm>
            <a:off x="7219595" y="5898547"/>
            <a:ext cx="30644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Figura </a:t>
            </a:r>
            <a:r>
              <a:rPr lang="pt-BR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3: Ajuste Altura e comprimento de AMBU </a:t>
            </a:r>
            <a:endParaRPr lang="pt-B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Espaço Reservado para Conteúdo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967" y="1987567"/>
            <a:ext cx="5599794" cy="3564715"/>
          </a:xfrm>
        </p:spPr>
      </p:pic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9EA2AF10-12C3-402A-AEB0-44A9B9E10AB8}"/>
              </a:ext>
            </a:extLst>
          </p:cNvPr>
          <p:cNvSpPr txBox="1">
            <a:spLocks/>
          </p:cNvSpPr>
          <p:nvPr/>
        </p:nvSpPr>
        <p:spPr>
          <a:xfrm>
            <a:off x="773286" y="2093976"/>
            <a:ext cx="4799611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Alterada a forma de fixação do AMBU, agora é apoiado pelas extremidades e não pelo corpo (Similar ao novo protótipo do MIT);</a:t>
            </a:r>
          </a:p>
          <a:p>
            <a:pPr algn="just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Adicionado ajustes que permitem regular fixação para AMBU de diferentes diâmetros e comprimentos;</a:t>
            </a:r>
          </a:p>
          <a:p>
            <a:pPr algn="just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Adicionado ajustes nas placas estáticas de compressão para AMBU de diferentes diâmetros;</a:t>
            </a:r>
          </a:p>
          <a:p>
            <a:pPr algn="just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Fixação por porcas borboletas.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10894421" y="4119372"/>
            <a:ext cx="91442" cy="922891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 flipH="1">
            <a:off x="9326880" y="5042263"/>
            <a:ext cx="957192" cy="62701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m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967" y="1987567"/>
            <a:ext cx="5599794" cy="3561030"/>
          </a:xfrm>
          <a:prstGeom prst="rect">
            <a:avLst/>
          </a:prstGeom>
        </p:spPr>
      </p:pic>
      <p:cxnSp>
        <p:nvCxnSpPr>
          <p:cNvPr id="22" name="Conector de seta reta 21"/>
          <p:cNvCxnSpPr/>
          <p:nvPr/>
        </p:nvCxnSpPr>
        <p:spPr>
          <a:xfrm flipH="1">
            <a:off x="7907575" y="4315313"/>
            <a:ext cx="97283" cy="72695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/>
          <p:nvPr/>
        </p:nvCxnSpPr>
        <p:spPr>
          <a:xfrm flipH="1">
            <a:off x="6749650" y="4424062"/>
            <a:ext cx="802027" cy="313509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374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3AC470-7D69-42C4-84AA-BE00F0D28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Tarefa 2.1.2.: </a:t>
            </a:r>
            <a:r>
              <a:rPr lang="pt-BR" sz="4000" dirty="0" smtClean="0"/>
              <a:t>ESFORÇO AXIAL DANIFICANDO MOTOR</a:t>
            </a:r>
            <a:endParaRPr lang="pt-BR" sz="40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32DD6C9-6389-40B3-A46A-0C421ED8A5F0}"/>
              </a:ext>
            </a:extLst>
          </p:cNvPr>
          <p:cNvSpPr txBox="1"/>
          <p:nvPr/>
        </p:nvSpPr>
        <p:spPr>
          <a:xfrm>
            <a:off x="7232296" y="5750342"/>
            <a:ext cx="30644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Figura 5</a:t>
            </a:r>
            <a:r>
              <a:rPr lang="pt-BR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Detalhe da solução proposta</a:t>
            </a:r>
            <a:endParaRPr lang="pt-B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99B2FBC-D8FE-43A4-81C8-AB2DFC5ACF26}"/>
              </a:ext>
            </a:extLst>
          </p:cNvPr>
          <p:cNvSpPr txBox="1"/>
          <p:nvPr/>
        </p:nvSpPr>
        <p:spPr>
          <a:xfrm>
            <a:off x="7232296" y="5705288"/>
            <a:ext cx="3064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Figura 4</a:t>
            </a:r>
            <a:r>
              <a:rPr lang="pt-BR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Solução proposta para reduzir esforço axial sobre o motor de passo.</a:t>
            </a:r>
            <a:endParaRPr lang="pt-B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102" y="2193781"/>
            <a:ext cx="5497200" cy="334932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826" y="2188097"/>
            <a:ext cx="5851751" cy="3355004"/>
          </a:xfrm>
          <a:prstGeom prst="rect">
            <a:avLst/>
          </a:prstGeom>
        </p:spPr>
      </p:pic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9EA2AF10-12C3-402A-AEB0-44A9B9E10AB8}"/>
              </a:ext>
            </a:extLst>
          </p:cNvPr>
          <p:cNvSpPr txBox="1">
            <a:spLocks/>
          </p:cNvSpPr>
          <p:nvPr/>
        </p:nvSpPr>
        <p:spPr>
          <a:xfrm>
            <a:off x="773286" y="2093976"/>
            <a:ext cx="4799611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Foi verificado que de fato, não se recomenda a instalação de motores de passo diretamente acoplamentos em fuso devido a baixa resistência desse motor a carga axial e a possibilidade de “pular passos” devido a este esforço;</a:t>
            </a:r>
          </a:p>
          <a:p>
            <a:pPr lvl="1" algn="just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Opção 1: Mudar o projeto do acionamento;</a:t>
            </a:r>
          </a:p>
          <a:p>
            <a:pPr lvl="1" algn="just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Opção 2: Adicionar molas para absorver os esforços;</a:t>
            </a:r>
          </a:p>
          <a:p>
            <a:pPr lvl="1" algn="just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Opção 3: Adicionar rolamento axial;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9EA2AF10-12C3-402A-AEB0-44A9B9E10AB8}"/>
              </a:ext>
            </a:extLst>
          </p:cNvPr>
          <p:cNvSpPr txBox="1">
            <a:spLocks/>
          </p:cNvSpPr>
          <p:nvPr/>
        </p:nvSpPr>
        <p:spPr>
          <a:xfrm>
            <a:off x="780883" y="2074477"/>
            <a:ext cx="4799611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Solução sugerida:</a:t>
            </a:r>
          </a:p>
          <a:p>
            <a:pPr lvl="1" algn="just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Confecção de alojamento em alumínio (1);</a:t>
            </a:r>
          </a:p>
          <a:p>
            <a:pPr lvl="1" algn="just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Rolamento 628-ZZ (2);</a:t>
            </a:r>
          </a:p>
          <a:p>
            <a:pPr lvl="1" algn="just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Rolamento BA 8 (3)</a:t>
            </a:r>
          </a:p>
          <a:p>
            <a:pPr lvl="1" algn="just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Colar de trava (4);</a:t>
            </a:r>
          </a:p>
          <a:p>
            <a:pPr lvl="1" algn="just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Acoplamento elástico de alumínio </a:t>
            </a:r>
            <a:r>
              <a:rPr lang="pt-BR" dirty="0" smtClean="0"/>
              <a:t>Ø 6,35 mm x Ø 8 mm (5).</a:t>
            </a:r>
            <a:endParaRPr lang="pt-B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endParaRPr lang="pt-B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tângulo de cantos arredondados 15"/>
          <p:cNvSpPr/>
          <p:nvPr/>
        </p:nvSpPr>
        <p:spPr>
          <a:xfrm>
            <a:off x="7360467" y="2697933"/>
            <a:ext cx="362139" cy="3892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17" name="Retângulo de cantos arredondados 16"/>
          <p:cNvSpPr/>
          <p:nvPr/>
        </p:nvSpPr>
        <p:spPr>
          <a:xfrm>
            <a:off x="7807364" y="3426940"/>
            <a:ext cx="362139" cy="3892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18" name="Retângulo de cantos arredondados 17"/>
          <p:cNvSpPr/>
          <p:nvPr/>
        </p:nvSpPr>
        <p:spPr>
          <a:xfrm>
            <a:off x="6870157" y="3323055"/>
            <a:ext cx="362139" cy="3892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3</a:t>
            </a:r>
            <a:endParaRPr lang="pt-BR" dirty="0"/>
          </a:p>
        </p:txBody>
      </p:sp>
      <p:sp>
        <p:nvSpPr>
          <p:cNvPr id="19" name="Retângulo de cantos arredondados 18"/>
          <p:cNvSpPr/>
          <p:nvPr/>
        </p:nvSpPr>
        <p:spPr>
          <a:xfrm>
            <a:off x="6330743" y="3320976"/>
            <a:ext cx="362139" cy="3892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20" name="Retângulo de cantos arredondados 19"/>
          <p:cNvSpPr/>
          <p:nvPr/>
        </p:nvSpPr>
        <p:spPr>
          <a:xfrm>
            <a:off x="9215636" y="3325706"/>
            <a:ext cx="362139" cy="3892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5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7556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3" grpId="0"/>
      <p:bldP spid="14" grpId="0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3AC470-7D69-42C4-84AA-BE00F0D28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Tarefa 2.1.2</a:t>
            </a:r>
            <a:r>
              <a:rPr lang="pt-BR" sz="4000" dirty="0" smtClean="0"/>
              <a:t>.: VERIFICAÇÃO DOS GRAUS DE LIBERDADE E RESTRIÇÕES</a:t>
            </a:r>
            <a:endParaRPr lang="pt-BR" sz="40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4E1A080-C0FB-40D1-9AA5-97BB32FF9E7D}"/>
              </a:ext>
            </a:extLst>
          </p:cNvPr>
          <p:cNvSpPr txBox="1"/>
          <p:nvPr/>
        </p:nvSpPr>
        <p:spPr>
          <a:xfrm>
            <a:off x="8924544" y="3719262"/>
            <a:ext cx="3064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Figura </a:t>
            </a:r>
            <a:r>
              <a:rPr lang="pt-BR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6: Verificação dos graus de liberdade do mecanismo</a:t>
            </a:r>
            <a:endParaRPr lang="pt-B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03" y="1919656"/>
            <a:ext cx="8254541" cy="4625222"/>
          </a:xfrm>
        </p:spPr>
      </p:pic>
      <p:sp>
        <p:nvSpPr>
          <p:cNvPr id="7" name="Elipse 6"/>
          <p:cNvSpPr/>
          <p:nvPr/>
        </p:nvSpPr>
        <p:spPr>
          <a:xfrm>
            <a:off x="3249461" y="3290684"/>
            <a:ext cx="884389" cy="47663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5340677" y="3976580"/>
            <a:ext cx="519391" cy="4161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918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3AC470-7D69-42C4-84AA-BE00F0D28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Tarefa 2.1.2</a:t>
            </a:r>
            <a:r>
              <a:rPr lang="pt-BR" sz="4000" dirty="0" smtClean="0"/>
              <a:t>.: VERIFICAÇÃO DOS GRAUS DE LIBERDADE E RESTRIÇÕES</a:t>
            </a:r>
            <a:endParaRPr lang="pt-BR" sz="40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4E1A080-C0FB-40D1-9AA5-97BB32FF9E7D}"/>
              </a:ext>
            </a:extLst>
          </p:cNvPr>
          <p:cNvSpPr txBox="1"/>
          <p:nvPr/>
        </p:nvSpPr>
        <p:spPr>
          <a:xfrm>
            <a:off x="7103982" y="5631188"/>
            <a:ext cx="30644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Figura 7</a:t>
            </a:r>
            <a:r>
              <a:rPr lang="pt-BR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Modificação na geometria dos guias</a:t>
            </a:r>
            <a:endParaRPr lang="pt-B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156" y="2093976"/>
            <a:ext cx="5802128" cy="3350860"/>
          </a:xfrm>
        </p:spPr>
      </p:pic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9EA2AF10-12C3-402A-AEB0-44A9B9E10AB8}"/>
              </a:ext>
            </a:extLst>
          </p:cNvPr>
          <p:cNvSpPr txBox="1">
            <a:spLocks/>
          </p:cNvSpPr>
          <p:nvPr/>
        </p:nvSpPr>
        <p:spPr>
          <a:xfrm>
            <a:off x="526509" y="2093976"/>
            <a:ext cx="4799611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Foi alterado a geometria dos guias para aumentar a área de contato com os braços durante o deslizamento;</a:t>
            </a:r>
          </a:p>
          <a:p>
            <a:pPr algn="just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Foi reduzido a quantidade de guias para 2 (eram 4), de forma a deixar a estrutura isostática (antes era </a:t>
            </a:r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hiperstática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e facilitar a montagem (4 pontos de contatos distintos aumentaria a necessidade de precisão quanto a alinhamento e dimensão das peças).</a:t>
            </a:r>
          </a:p>
        </p:txBody>
      </p:sp>
    </p:spTree>
    <p:extLst>
      <p:ext uri="{BB962C8B-B14F-4D97-AF65-F5344CB8AC3E}">
        <p14:creationId xmlns:p14="http://schemas.microsoft.com/office/powerpoint/2010/main" val="281775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3AC470-7D69-42C4-84AA-BE00F0D28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Tarefa 2.1.2</a:t>
            </a:r>
            <a:r>
              <a:rPr lang="pt-BR" sz="4000" dirty="0" smtClean="0"/>
              <a:t>.: SIMULAÇÃO ESTÁTICA E FADIGA</a:t>
            </a:r>
            <a:endParaRPr lang="pt-BR" sz="40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4E1A080-C0FB-40D1-9AA5-97BB32FF9E7D}"/>
              </a:ext>
            </a:extLst>
          </p:cNvPr>
          <p:cNvSpPr txBox="1"/>
          <p:nvPr/>
        </p:nvSpPr>
        <p:spPr>
          <a:xfrm>
            <a:off x="2718844" y="6097858"/>
            <a:ext cx="30644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Figura </a:t>
            </a:r>
            <a:r>
              <a:rPr lang="pt-BR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8: Forças aplicadas no mecanismo</a:t>
            </a:r>
            <a:endParaRPr lang="pt-B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9EA2AF10-12C3-402A-AEB0-44A9B9E10AB8}"/>
              </a:ext>
            </a:extLst>
          </p:cNvPr>
          <p:cNvSpPr txBox="1">
            <a:spLocks/>
          </p:cNvSpPr>
          <p:nvPr/>
        </p:nvSpPr>
        <p:spPr>
          <a:xfrm>
            <a:off x="526509" y="2093976"/>
            <a:ext cx="4799611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920" y="1745423"/>
            <a:ext cx="5514703" cy="4747897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9EA2AF10-12C3-402A-AEB0-44A9B9E10AB8}"/>
              </a:ext>
            </a:extLst>
          </p:cNvPr>
          <p:cNvSpPr txBox="1">
            <a:spLocks/>
          </p:cNvSpPr>
          <p:nvPr/>
        </p:nvSpPr>
        <p:spPr>
          <a:xfrm>
            <a:off x="678909" y="2246376"/>
            <a:ext cx="4799611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Força aplicada: 540N (força axial máxima desenvolvida pelo fuso para o torque máximo de 15 kgf.cm do motor de passo) distribuídos nos 4 braços que realizam a compressão;</a:t>
            </a:r>
          </a:p>
        </p:txBody>
      </p:sp>
    </p:spTree>
    <p:extLst>
      <p:ext uri="{BB962C8B-B14F-4D97-AF65-F5344CB8AC3E}">
        <p14:creationId xmlns:p14="http://schemas.microsoft.com/office/powerpoint/2010/main" val="306317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DEB694-606A-42A7-8E52-C39E5DED9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7200" dirty="0"/>
              <a:t>Trabalhos</a:t>
            </a:r>
            <a:r>
              <a:rPr lang="pt-BR" sz="8800" dirty="0"/>
              <a:t> </a:t>
            </a:r>
            <a:r>
              <a:rPr lang="pt-BR" sz="7200" dirty="0"/>
              <a:t>desenvolvidos</a:t>
            </a:r>
            <a:endParaRPr lang="pt-BR" sz="88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12EC36E-575A-4FFD-A268-4DF5413E6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7128" y="4315721"/>
            <a:ext cx="10178626" cy="1837944"/>
          </a:xfrm>
        </p:spPr>
        <p:txBody>
          <a:bodyPr>
            <a:normAutofit/>
          </a:bodyPr>
          <a:lstStyle/>
          <a:p>
            <a:r>
              <a:rPr lang="pt-BR" dirty="0">
                <a:cs typeface="Times New Roman" panose="02020603050405020304" pitchFamily="18" charset="0"/>
              </a:rPr>
              <a:t>2.1. Protótipo USP</a:t>
            </a:r>
          </a:p>
          <a:p>
            <a:pPr marL="360000">
              <a:spcBef>
                <a:spcPts val="600"/>
              </a:spcBef>
            </a:pPr>
            <a:r>
              <a:rPr lang="pt-BR" dirty="0">
                <a:cs typeface="Times New Roman" panose="02020603050405020304" pitchFamily="18" charset="0"/>
              </a:rPr>
              <a:t>2.1.2. Identificar defeitos da solução proposta no modelo USP.</a:t>
            </a:r>
          </a:p>
          <a:p>
            <a:r>
              <a:rPr lang="pt-BR" dirty="0">
                <a:cs typeface="Times New Roman" panose="02020603050405020304" pitchFamily="18" charset="0"/>
              </a:rPr>
              <a:t>2.2. Protótipo MIT</a:t>
            </a:r>
          </a:p>
          <a:p>
            <a:pPr marL="360000"/>
            <a:r>
              <a:rPr lang="pt-BR" dirty="0">
                <a:cs typeface="Times New Roman" panose="02020603050405020304" pitchFamily="18" charset="0"/>
              </a:rPr>
              <a:t>2.2.2. Identificar defeitos da solução proposta no modelo MIT.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61406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3AC470-7D69-42C4-84AA-BE00F0D28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Tarefa 2.1.2</a:t>
            </a:r>
            <a:r>
              <a:rPr lang="pt-BR" sz="4000" dirty="0" smtClean="0"/>
              <a:t>.: SIMULAÇÃO ESTÁTICA E FADIGA</a:t>
            </a:r>
            <a:endParaRPr lang="pt-BR" sz="40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4E1A080-C0FB-40D1-9AA5-97BB32FF9E7D}"/>
              </a:ext>
            </a:extLst>
          </p:cNvPr>
          <p:cNvSpPr txBox="1"/>
          <p:nvPr/>
        </p:nvSpPr>
        <p:spPr>
          <a:xfrm>
            <a:off x="2718844" y="6097858"/>
            <a:ext cx="30644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Figura 9</a:t>
            </a:r>
            <a:r>
              <a:rPr lang="pt-BR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Restrições e fixações</a:t>
            </a:r>
            <a:endParaRPr lang="pt-B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9EA2AF10-12C3-402A-AEB0-44A9B9E10AB8}"/>
              </a:ext>
            </a:extLst>
          </p:cNvPr>
          <p:cNvSpPr txBox="1">
            <a:spLocks/>
          </p:cNvSpPr>
          <p:nvPr/>
        </p:nvSpPr>
        <p:spPr>
          <a:xfrm>
            <a:off x="526509" y="2093976"/>
            <a:ext cx="4799611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9EA2AF10-12C3-402A-AEB0-44A9B9E10AB8}"/>
              </a:ext>
            </a:extLst>
          </p:cNvPr>
          <p:cNvSpPr txBox="1">
            <a:spLocks/>
          </p:cNvSpPr>
          <p:nvPr/>
        </p:nvSpPr>
        <p:spPr>
          <a:xfrm>
            <a:off x="678909" y="2246376"/>
            <a:ext cx="4799611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Restrições e fixações do sistema;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458" y="1745422"/>
            <a:ext cx="5258789" cy="487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3AC470-7D69-42C4-84AA-BE00F0D28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Tarefa 2.1.2</a:t>
            </a:r>
            <a:r>
              <a:rPr lang="pt-BR" sz="4000" dirty="0" smtClean="0"/>
              <a:t>.: SIMULAÇÃO ESTÁTICA E FADIGA</a:t>
            </a:r>
            <a:endParaRPr lang="pt-BR" sz="40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4E1A080-C0FB-40D1-9AA5-97BB32FF9E7D}"/>
              </a:ext>
            </a:extLst>
          </p:cNvPr>
          <p:cNvSpPr txBox="1"/>
          <p:nvPr/>
        </p:nvSpPr>
        <p:spPr>
          <a:xfrm>
            <a:off x="2718844" y="6097858"/>
            <a:ext cx="30644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Figura </a:t>
            </a:r>
            <a:r>
              <a:rPr lang="pt-BR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10: Resultado análise estática</a:t>
            </a:r>
            <a:endParaRPr lang="pt-B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9EA2AF10-12C3-402A-AEB0-44A9B9E10AB8}"/>
              </a:ext>
            </a:extLst>
          </p:cNvPr>
          <p:cNvSpPr txBox="1">
            <a:spLocks/>
          </p:cNvSpPr>
          <p:nvPr/>
        </p:nvSpPr>
        <p:spPr>
          <a:xfrm>
            <a:off x="526509" y="2093976"/>
            <a:ext cx="4799611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9EA2AF10-12C3-402A-AEB0-44A9B9E10AB8}"/>
              </a:ext>
            </a:extLst>
          </p:cNvPr>
          <p:cNvSpPr txBox="1">
            <a:spLocks/>
          </p:cNvSpPr>
          <p:nvPr/>
        </p:nvSpPr>
        <p:spPr>
          <a:xfrm>
            <a:off x="678909" y="2246376"/>
            <a:ext cx="4799611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 da análise estática: tensão máxima de Von </a:t>
            </a:r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Mises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muito abaixo do limite de escoamento do material;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520" y="1941576"/>
            <a:ext cx="6313234" cy="415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0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3AC470-7D69-42C4-84AA-BE00F0D28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Tarefa 2.1.2</a:t>
            </a:r>
            <a:r>
              <a:rPr lang="pt-BR" sz="4000" dirty="0" smtClean="0"/>
              <a:t>.: SIMULAÇÃO ESTÁTICA E FADIGA</a:t>
            </a:r>
            <a:endParaRPr lang="pt-BR" sz="40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4E1A080-C0FB-40D1-9AA5-97BB32FF9E7D}"/>
              </a:ext>
            </a:extLst>
          </p:cNvPr>
          <p:cNvSpPr txBox="1"/>
          <p:nvPr/>
        </p:nvSpPr>
        <p:spPr>
          <a:xfrm>
            <a:off x="7538632" y="6077353"/>
            <a:ext cx="30644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Figura </a:t>
            </a:r>
            <a:r>
              <a:rPr lang="pt-BR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11: Curva S N do policarbonato</a:t>
            </a:r>
            <a:endParaRPr lang="pt-B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9EA2AF10-12C3-402A-AEB0-44A9B9E10AB8}"/>
              </a:ext>
            </a:extLst>
          </p:cNvPr>
          <p:cNvSpPr txBox="1">
            <a:spLocks/>
          </p:cNvSpPr>
          <p:nvPr/>
        </p:nvSpPr>
        <p:spPr>
          <a:xfrm>
            <a:off x="526509" y="2093976"/>
            <a:ext cx="4799611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9EA2AF10-12C3-402A-AEB0-44A9B9E10AB8}"/>
              </a:ext>
            </a:extLst>
          </p:cNvPr>
          <p:cNvSpPr txBox="1">
            <a:spLocks/>
          </p:cNvSpPr>
          <p:nvPr/>
        </p:nvSpPr>
        <p:spPr>
          <a:xfrm>
            <a:off x="251574" y="2146978"/>
            <a:ext cx="4799611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1.995 * 10^6 Ciclos (Tempo de vida 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elevado devido as baixas tensões aplicadas);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Equipamento funciona na faixa de 15 – 20 ciclos por minuto;</a:t>
            </a:r>
          </a:p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de ensaio de fadiga para polímeros não são confiáveis devido a absorção de umidade, ressecamento, desgaste acentuado, etc.</a:t>
            </a:r>
          </a:p>
          <a:p>
            <a:pPr algn="just"/>
            <a:endParaRPr lang="pt-B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015" y="2277305"/>
            <a:ext cx="4757985" cy="3684133"/>
          </a:xfrm>
          <a:prstGeom prst="rect">
            <a:avLst/>
          </a:prstGeom>
        </p:spPr>
      </p:pic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9EA2AF10-12C3-402A-AEB0-44A9B9E10AB8}"/>
              </a:ext>
            </a:extLst>
          </p:cNvPr>
          <p:cNvSpPr txBox="1">
            <a:spLocks/>
          </p:cNvSpPr>
          <p:nvPr/>
        </p:nvSpPr>
        <p:spPr>
          <a:xfrm>
            <a:off x="251574" y="2146978"/>
            <a:ext cx="4799611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Foi utilizado como base a curva </a:t>
            </a:r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SxN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 policarbonato (não encontrado dados para curva </a:t>
            </a:r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SxN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 acrílico);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4E1A080-C0FB-40D1-9AA5-97BB32FF9E7D}"/>
              </a:ext>
            </a:extLst>
          </p:cNvPr>
          <p:cNvSpPr txBox="1"/>
          <p:nvPr/>
        </p:nvSpPr>
        <p:spPr>
          <a:xfrm>
            <a:off x="7387187" y="6074660"/>
            <a:ext cx="30644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Figura </a:t>
            </a:r>
            <a:r>
              <a:rPr lang="pt-BR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12: Resultado dá simulação de fadiga</a:t>
            </a:r>
            <a:endParaRPr lang="pt-B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630" y="1673496"/>
            <a:ext cx="6773220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5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pt-BR" sz="4800" dirty="0"/>
              <a:t>Atividade 2: Planejamento e fabricação das soluções já consolidadas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3573B500-B336-45DE-8ED8-49D4683DF42A}"/>
              </a:ext>
            </a:extLst>
          </p:cNvPr>
          <p:cNvSpPr txBox="1">
            <a:spLocks/>
          </p:cNvSpPr>
          <p:nvPr/>
        </p:nvSpPr>
        <p:spPr>
          <a:xfrm>
            <a:off x="1051560" y="4521426"/>
            <a:ext cx="7697024" cy="1808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>
                <a:cs typeface="Times New Roman" panose="02020603050405020304" pitchFamily="18" charset="0"/>
              </a:rPr>
              <a:t>Atividade realizada de </a:t>
            </a:r>
            <a:r>
              <a:rPr lang="pt-BR" sz="1800" dirty="0" smtClean="0">
                <a:cs typeface="Times New Roman" panose="02020603050405020304" pitchFamily="18" charset="0"/>
              </a:rPr>
              <a:t>23 </a:t>
            </a:r>
            <a:r>
              <a:rPr lang="pt-BR" sz="1800" dirty="0">
                <a:cs typeface="Times New Roman" panose="02020603050405020304" pitchFamily="18" charset="0"/>
              </a:rPr>
              <a:t>a </a:t>
            </a:r>
            <a:r>
              <a:rPr lang="pt-BR" sz="1800" dirty="0" smtClean="0">
                <a:cs typeface="Times New Roman" panose="02020603050405020304" pitchFamily="18" charset="0"/>
              </a:rPr>
              <a:t>30 </a:t>
            </a:r>
            <a:r>
              <a:rPr lang="pt-BR" sz="1800" dirty="0">
                <a:cs typeface="Times New Roman" panose="02020603050405020304" pitchFamily="18" charset="0"/>
              </a:rPr>
              <a:t>de abril.</a:t>
            </a:r>
          </a:p>
          <a:p>
            <a:r>
              <a:rPr lang="pt-BR" sz="1800" dirty="0">
                <a:cs typeface="Times New Roman" panose="02020603050405020304" pitchFamily="18" charset="0"/>
              </a:rPr>
              <a:t>Equipe: Rafael Frias, Maria Luiza Melo, Leandro Souza, Bruna </a:t>
            </a:r>
            <a:r>
              <a:rPr lang="pt-BR" sz="1800" dirty="0" smtClean="0">
                <a:cs typeface="Times New Roman" panose="02020603050405020304" pitchFamily="18" charset="0"/>
              </a:rPr>
              <a:t>Santos e Jerônimo</a:t>
            </a:r>
            <a:r>
              <a:rPr lang="pt-B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0692D4EC-331C-452A-AB2E-80484BB62F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464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3AC470-7D69-42C4-84AA-BE00F0D28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Tarefa </a:t>
            </a:r>
            <a:r>
              <a:rPr lang="pt-BR" sz="4000" dirty="0" smtClean="0"/>
              <a:t>2.1: CÁLCULO DO CURSO DO PISTÃO</a:t>
            </a:r>
            <a:endParaRPr lang="pt-BR" sz="40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4E1A080-C0FB-40D1-9AA5-97BB32FF9E7D}"/>
              </a:ext>
            </a:extLst>
          </p:cNvPr>
          <p:cNvSpPr txBox="1"/>
          <p:nvPr/>
        </p:nvSpPr>
        <p:spPr>
          <a:xfrm>
            <a:off x="8551682" y="4809504"/>
            <a:ext cx="24781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Figura </a:t>
            </a:r>
            <a:r>
              <a:rPr lang="pt-BR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Redução do comprimento do pistão</a:t>
            </a:r>
            <a:endParaRPr lang="pt-B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9EA2AF10-12C3-402A-AEB0-44A9B9E10AB8}"/>
              </a:ext>
            </a:extLst>
          </p:cNvPr>
          <p:cNvSpPr txBox="1">
            <a:spLocks/>
          </p:cNvSpPr>
          <p:nvPr/>
        </p:nvSpPr>
        <p:spPr>
          <a:xfrm>
            <a:off x="4089045" y="2127346"/>
            <a:ext cx="4799611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749" y="1936321"/>
            <a:ext cx="4731045" cy="280384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45" y="4286024"/>
            <a:ext cx="6829924" cy="103440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703" y="2679283"/>
            <a:ext cx="4592736" cy="1146483"/>
          </a:xfrm>
          <a:prstGeom prst="rect">
            <a:avLst/>
          </a:prstGeom>
        </p:spPr>
      </p:pic>
      <p:sp>
        <p:nvSpPr>
          <p:cNvPr id="21" name="Espaço Reservado para Conteúdo 2">
            <a:extLst>
              <a:ext uri="{FF2B5EF4-FFF2-40B4-BE49-F238E27FC236}">
                <a16:creationId xmlns:a16="http://schemas.microsoft.com/office/drawing/2014/main" id="{9EA2AF10-12C3-402A-AEB0-44A9B9E10AB8}"/>
              </a:ext>
            </a:extLst>
          </p:cNvPr>
          <p:cNvSpPr txBox="1">
            <a:spLocks/>
          </p:cNvSpPr>
          <p:nvPr/>
        </p:nvSpPr>
        <p:spPr>
          <a:xfrm>
            <a:off x="38100" y="1719609"/>
            <a:ext cx="6787868" cy="1336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Segundo requisitos da MRHA (Medicine &amp; Healthcare Products Regulatory Agency – Reino Unido) para volume bombeado para o paciente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Espaço Reservado para Conteúdo 2">
            <a:extLst>
              <a:ext uri="{FF2B5EF4-FFF2-40B4-BE49-F238E27FC236}">
                <a16:creationId xmlns:a16="http://schemas.microsoft.com/office/drawing/2014/main" id="{9EA2AF10-12C3-402A-AEB0-44A9B9E10AB8}"/>
              </a:ext>
            </a:extLst>
          </p:cNvPr>
          <p:cNvSpPr txBox="1">
            <a:spLocks/>
          </p:cNvSpPr>
          <p:nvPr/>
        </p:nvSpPr>
        <p:spPr>
          <a:xfrm>
            <a:off x="148945" y="5414097"/>
            <a:ext cx="6787868" cy="13369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 estes dados reduzimos o comprimento do pistão de forma a economizar material;</a:t>
            </a:r>
          </a:p>
          <a:p>
            <a:pPr algn="just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Foram retirados rasgos que devido ao comprimento excessivo do pistão serviam para livrar o contato do pistão com outras peças);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9EA2AF10-12C3-402A-AEB0-44A9B9E10AB8}"/>
              </a:ext>
            </a:extLst>
          </p:cNvPr>
          <p:cNvSpPr txBox="1">
            <a:spLocks/>
          </p:cNvSpPr>
          <p:nvPr/>
        </p:nvSpPr>
        <p:spPr>
          <a:xfrm>
            <a:off x="38100" y="3860668"/>
            <a:ext cx="6787868" cy="367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Estimativa da compressão necessária para o pistão: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69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1" grpId="0"/>
      <p:bldP spid="22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3AC470-7D69-42C4-84AA-BE00F0D28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7" y="484632"/>
            <a:ext cx="10617655" cy="1609344"/>
          </a:xfrm>
        </p:spPr>
        <p:txBody>
          <a:bodyPr>
            <a:normAutofit/>
          </a:bodyPr>
          <a:lstStyle/>
          <a:p>
            <a:r>
              <a:rPr lang="pt-BR" sz="4000" dirty="0"/>
              <a:t>Tarefa 2.1.2</a:t>
            </a:r>
            <a:r>
              <a:rPr lang="pt-BR" sz="4000" dirty="0" smtClean="0"/>
              <a:t>.: </a:t>
            </a:r>
            <a:r>
              <a:rPr lang="pt-BR" sz="4000" dirty="0" smtClean="0"/>
              <a:t>MELHORIAS NO ALOJAMENTO DO ROLAMENTO</a:t>
            </a:r>
            <a:endParaRPr lang="pt-BR" sz="40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4E1A080-C0FB-40D1-9AA5-97BB32FF9E7D}"/>
              </a:ext>
            </a:extLst>
          </p:cNvPr>
          <p:cNvSpPr txBox="1"/>
          <p:nvPr/>
        </p:nvSpPr>
        <p:spPr>
          <a:xfrm>
            <a:off x="8551682" y="4809504"/>
            <a:ext cx="24781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Figura </a:t>
            </a:r>
            <a:r>
              <a:rPr lang="pt-BR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Redução do comprimento do pistão</a:t>
            </a:r>
            <a:endParaRPr lang="pt-B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9EA2AF10-12C3-402A-AEB0-44A9B9E10AB8}"/>
              </a:ext>
            </a:extLst>
          </p:cNvPr>
          <p:cNvSpPr txBox="1">
            <a:spLocks/>
          </p:cNvSpPr>
          <p:nvPr/>
        </p:nvSpPr>
        <p:spPr>
          <a:xfrm>
            <a:off x="4089045" y="2127346"/>
            <a:ext cx="4799611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Espaço Reservado para Conteúdo 2">
            <a:extLst>
              <a:ext uri="{FF2B5EF4-FFF2-40B4-BE49-F238E27FC236}">
                <a16:creationId xmlns:a16="http://schemas.microsoft.com/office/drawing/2014/main" id="{9EA2AF10-12C3-402A-AEB0-44A9B9E10AB8}"/>
              </a:ext>
            </a:extLst>
          </p:cNvPr>
          <p:cNvSpPr txBox="1">
            <a:spLocks/>
          </p:cNvSpPr>
          <p:nvPr/>
        </p:nvSpPr>
        <p:spPr>
          <a:xfrm>
            <a:off x="38100" y="2536817"/>
            <a:ext cx="6787868" cy="134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Desenvolvido novo suporte do rolamento.</a:t>
            </a:r>
          </a:p>
          <a:p>
            <a:pPr lvl="1" algn="just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Fabricação mais fácil;</a:t>
            </a:r>
          </a:p>
          <a:p>
            <a:pPr lvl="1" algn="just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Ocupa menos espaço;</a:t>
            </a:r>
          </a:p>
          <a:p>
            <a:pPr lvl="1" algn="just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Maior precisão na montagem.</a:t>
            </a:r>
          </a:p>
          <a:p>
            <a:pPr algn="just"/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315" y="1860331"/>
            <a:ext cx="4320161" cy="270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65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3AC470-7D69-42C4-84AA-BE00F0D28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Tarefa 2.1.2</a:t>
            </a:r>
            <a:r>
              <a:rPr lang="pt-BR" sz="4000" dirty="0" smtClean="0"/>
              <a:t>.: </a:t>
            </a:r>
            <a:endParaRPr lang="pt-BR" sz="40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4E1A080-C0FB-40D1-9AA5-97BB32FF9E7D}"/>
              </a:ext>
            </a:extLst>
          </p:cNvPr>
          <p:cNvSpPr txBox="1"/>
          <p:nvPr/>
        </p:nvSpPr>
        <p:spPr>
          <a:xfrm>
            <a:off x="8551682" y="4809504"/>
            <a:ext cx="24781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Figura </a:t>
            </a:r>
            <a:r>
              <a:rPr lang="pt-BR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Redução do comprimento do pistão</a:t>
            </a:r>
            <a:endParaRPr lang="pt-B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051" y="1803345"/>
            <a:ext cx="3992454" cy="2724499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9EA2AF10-12C3-402A-AEB0-44A9B9E10AB8}"/>
              </a:ext>
            </a:extLst>
          </p:cNvPr>
          <p:cNvSpPr txBox="1">
            <a:spLocks/>
          </p:cNvSpPr>
          <p:nvPr/>
        </p:nvSpPr>
        <p:spPr>
          <a:xfrm>
            <a:off x="347926" y="2093976"/>
            <a:ext cx="6787868" cy="25189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Realizado modificação no fuso: Alterado de fuso TR-8 para TR-10.</a:t>
            </a:r>
          </a:p>
          <a:p>
            <a:pPr lvl="1" algn="just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Dessa forma é possível rebaixar a ponta do fuso para a medida </a:t>
            </a:r>
            <a:b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Ø 7h6, o rolamento foi substituído pelo 627-2Z que ficará apoiado em uma região com a tolerância e acabamento conforme recomendações do fabricante.</a:t>
            </a:r>
          </a:p>
          <a:p>
            <a:pPr lvl="1" algn="just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 mesmo se aplica para a região do acoplamento, agora é possível rebaixá-la para Ø  6,35 (+0,00 / -0,05) e o parafuso trava sem cabeça pressionará uma região cilindrica, e não a rosca do fuso.</a:t>
            </a:r>
          </a:p>
          <a:p>
            <a:pPr lvl="1" algn="just"/>
            <a:endParaRPr lang="pt-B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30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3AC470-7D69-42C4-84AA-BE00F0D28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Tarefa 2.1.2</a:t>
            </a:r>
            <a:r>
              <a:rPr lang="pt-BR" sz="4000" dirty="0" smtClean="0"/>
              <a:t>.: </a:t>
            </a:r>
            <a:endParaRPr lang="pt-BR" sz="40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4E1A080-C0FB-40D1-9AA5-97BB32FF9E7D}"/>
              </a:ext>
            </a:extLst>
          </p:cNvPr>
          <p:cNvSpPr txBox="1"/>
          <p:nvPr/>
        </p:nvSpPr>
        <p:spPr>
          <a:xfrm>
            <a:off x="8650116" y="4798993"/>
            <a:ext cx="24781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Figura </a:t>
            </a:r>
            <a:r>
              <a:rPr lang="pt-BR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Redução do comprimento do pistão</a:t>
            </a:r>
            <a:endParaRPr lang="pt-B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9EA2AF10-12C3-402A-AEB0-44A9B9E10AB8}"/>
              </a:ext>
            </a:extLst>
          </p:cNvPr>
          <p:cNvSpPr txBox="1">
            <a:spLocks/>
          </p:cNvSpPr>
          <p:nvPr/>
        </p:nvSpPr>
        <p:spPr>
          <a:xfrm>
            <a:off x="347926" y="2093976"/>
            <a:ext cx="6787868" cy="2518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Foi retornado a configuração inicial das bases laterais (Retirado a possibilidade de ajustes pra vários tipos de AMBU;</a:t>
            </a:r>
          </a:p>
          <a:p>
            <a:pPr algn="just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decisão foi tomada visto que traria uma complexidade para o manuseio do profissional de saúde e que a maioria dos AMBUs utilizados no momento são de tamanho Adulto;</a:t>
            </a:r>
          </a:p>
          <a:p>
            <a:pPr algn="just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Configuração do projeto agora suporta apenas AMBU de dimensões para paciente Adulto.</a:t>
            </a:r>
          </a:p>
          <a:p>
            <a:pPr lvl="1" algn="just"/>
            <a:endParaRPr lang="pt-B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665" y="1746979"/>
            <a:ext cx="4420505" cy="286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5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3AC470-7D69-42C4-84AA-BE00F0D28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Tarefa 2.1.2</a:t>
            </a:r>
            <a:r>
              <a:rPr lang="pt-BR" sz="4000" dirty="0" smtClean="0"/>
              <a:t>.: </a:t>
            </a:r>
            <a:endParaRPr lang="pt-BR" sz="4000" dirty="0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9EA2AF10-12C3-402A-AEB0-44A9B9E10AB8}"/>
              </a:ext>
            </a:extLst>
          </p:cNvPr>
          <p:cNvSpPr txBox="1">
            <a:spLocks/>
          </p:cNvSpPr>
          <p:nvPr/>
        </p:nvSpPr>
        <p:spPr>
          <a:xfrm>
            <a:off x="218096" y="2093976"/>
            <a:ext cx="6787868" cy="670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Enviado lista de compras de materiais mecânicos para a equipe de Compras.</a:t>
            </a:r>
          </a:p>
          <a:p>
            <a:pPr lvl="1" algn="just"/>
            <a:endParaRPr lang="pt-B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5494" y="1585192"/>
            <a:ext cx="4355798" cy="440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7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C2B5F6-8298-4E1C-8505-021958275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Tarefa 2.1.: Protótipo da </a:t>
            </a:r>
            <a:r>
              <a:rPr lang="pt-BR" dirty="0" err="1"/>
              <a:t>usp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A2AF10-12C3-402A-AEB0-44A9B9E10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286" y="2093976"/>
            <a:ext cx="4799611" cy="4050792"/>
          </a:xfrm>
        </p:spPr>
        <p:txBody>
          <a:bodyPr/>
          <a:lstStyle/>
          <a:p>
            <a:pPr algn="just"/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OpenLung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é um projeto </a:t>
            </a: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</a:t>
            </a:r>
            <a:r>
              <a:rPr lang="pt-B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um respirador emergencial da iniciativa Inspire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Poli-USP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partir do repositório no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projeto, conseguimos o modelo 3D da última versão divulgada, a versão 5, em 1 de abril de 2020;</a:t>
            </a:r>
          </a:p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montagem foi realizada no </a:t>
            </a:r>
            <a:r>
              <a:rPr lang="pt-B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SolidWorks</a:t>
            </a: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partir desse modelo.</a:t>
            </a:r>
          </a:p>
        </p:txBody>
      </p:sp>
      <p:pic>
        <p:nvPicPr>
          <p:cNvPr id="2052" name="Picture 4" descr="Model of CITI-OpenLung">
            <a:extLst>
              <a:ext uri="{FF2B5EF4-FFF2-40B4-BE49-F238E27FC236}">
                <a16:creationId xmlns:a16="http://schemas.microsoft.com/office/drawing/2014/main" id="{BF31FFF9-EB42-4454-A4A3-4F02AB2D98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3" r="6023"/>
          <a:stretch/>
        </p:blipFill>
        <p:spPr bwMode="auto">
          <a:xfrm>
            <a:off x="5743832" y="2093976"/>
            <a:ext cx="6141309" cy="340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52E7453-D09C-465B-AC3E-CEC652ECED04}"/>
              </a:ext>
            </a:extLst>
          </p:cNvPr>
          <p:cNvSpPr txBox="1"/>
          <p:nvPr/>
        </p:nvSpPr>
        <p:spPr>
          <a:xfrm>
            <a:off x="7282248" y="5606856"/>
            <a:ext cx="30644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Figura 1: Protótipo </a:t>
            </a:r>
            <a:r>
              <a:rPr lang="pt-B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OpenLung</a:t>
            </a:r>
            <a:r>
              <a:rPr lang="pt-B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02453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3AC470-7D69-42C4-84AA-BE00F0D28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Tarefa 2.1.2.: identificar defeitos da solução proposta no modelo da </a:t>
            </a:r>
            <a:r>
              <a:rPr lang="pt-BR" sz="4000" dirty="0" err="1"/>
              <a:t>usp</a:t>
            </a:r>
            <a:r>
              <a:rPr lang="pt-BR" sz="4000" dirty="0"/>
              <a:t>.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CD5649-58FE-440F-A6CB-EC7BF0314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099660"/>
            <a:ext cx="5298104" cy="4050792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furações do componente “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plate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castanha” dependem do modelo de castanha adquirido, assim como as furações do componente “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plate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motor” também dependem do motor.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10EA615-2E91-4FAB-81A5-EEE7C526FD3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62393" y="3503040"/>
            <a:ext cx="5005559" cy="311654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32DD6C9-6389-40B3-A46A-0C421ED8A5F0}"/>
              </a:ext>
            </a:extLst>
          </p:cNvPr>
          <p:cNvSpPr txBox="1"/>
          <p:nvPr/>
        </p:nvSpPr>
        <p:spPr>
          <a:xfrm>
            <a:off x="2332934" y="6308618"/>
            <a:ext cx="30644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Figura 2: Componente “</a:t>
            </a:r>
            <a:r>
              <a:rPr lang="pt-B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plate</a:t>
            </a:r>
            <a:r>
              <a:rPr lang="pt-B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castanha”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B76CFAC-6097-42C2-A6E9-30CCFBE56A3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90486" y="2470539"/>
            <a:ext cx="3539120" cy="377971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99B2FBC-D8FE-43A4-81C8-AB2DFC5ACF26}"/>
              </a:ext>
            </a:extLst>
          </p:cNvPr>
          <p:cNvSpPr txBox="1"/>
          <p:nvPr/>
        </p:nvSpPr>
        <p:spPr>
          <a:xfrm>
            <a:off x="7663733" y="6250257"/>
            <a:ext cx="30644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Figura 2: Componente “</a:t>
            </a:r>
            <a:r>
              <a:rPr lang="pt-B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plate</a:t>
            </a:r>
            <a:r>
              <a:rPr lang="pt-B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motor” </a:t>
            </a:r>
          </a:p>
        </p:txBody>
      </p:sp>
    </p:spTree>
    <p:extLst>
      <p:ext uri="{BB962C8B-B14F-4D97-AF65-F5344CB8AC3E}">
        <p14:creationId xmlns:p14="http://schemas.microsoft.com/office/powerpoint/2010/main" val="1148338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3AC470-7D69-42C4-84AA-BE00F0D28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Tarefa 2.1.2.: identificar defeitos da solução proposta no modelo da </a:t>
            </a:r>
            <a:r>
              <a:rPr lang="pt-BR" sz="4000" dirty="0" err="1"/>
              <a:t>usp</a:t>
            </a:r>
            <a:r>
              <a:rPr lang="pt-BR" sz="4000" dirty="0"/>
              <a:t>.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CD5649-58FE-440F-A6CB-EC7BF0314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099660"/>
            <a:ext cx="7023828" cy="4050792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Rodando o cálculo de detecção de interferências do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SolidWorks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35 interferências foram encontradas entre os componentes.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32DD6C9-6389-40B3-A46A-0C421ED8A5F0}"/>
              </a:ext>
            </a:extLst>
          </p:cNvPr>
          <p:cNvSpPr txBox="1"/>
          <p:nvPr/>
        </p:nvSpPr>
        <p:spPr>
          <a:xfrm>
            <a:off x="2132698" y="5950397"/>
            <a:ext cx="3064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Figura 3: Interferência entre “</a:t>
            </a:r>
            <a:r>
              <a:rPr lang="pt-B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plate</a:t>
            </a:r>
            <a:r>
              <a:rPr lang="pt-B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piston</a:t>
            </a:r>
            <a:r>
              <a:rPr lang="pt-B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e “Estrutura </a:t>
            </a:r>
            <a:r>
              <a:rPr lang="pt-B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</a:t>
            </a:r>
            <a:r>
              <a:rPr lang="pt-B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99B2FBC-D8FE-43A4-81C8-AB2DFC5ACF26}"/>
              </a:ext>
            </a:extLst>
          </p:cNvPr>
          <p:cNvSpPr txBox="1"/>
          <p:nvPr/>
        </p:nvSpPr>
        <p:spPr>
          <a:xfrm>
            <a:off x="7663733" y="6250257"/>
            <a:ext cx="3064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Figura 4: Interferência entre “Estrutura </a:t>
            </a:r>
            <a:r>
              <a:rPr lang="pt-B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Esq</a:t>
            </a:r>
            <a:r>
              <a:rPr lang="pt-B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e “</a:t>
            </a:r>
            <a:r>
              <a:rPr lang="pt-B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plate</a:t>
            </a:r>
            <a:r>
              <a:rPr lang="pt-B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motor”. 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EC2C803-50AF-4A12-8BA1-BB166688BC4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5538" y="3038222"/>
            <a:ext cx="4238797" cy="280073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4129ECF-7620-4E08-8E9E-3FC3A4C648E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99509" y="3038222"/>
            <a:ext cx="4422643" cy="311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54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3AC470-7D69-42C4-84AA-BE00F0D28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Tarefa 2.1.2.: identificar defeitos da solução proposta no modelo da </a:t>
            </a:r>
            <a:r>
              <a:rPr lang="pt-BR" sz="4000" dirty="0" err="1"/>
              <a:t>usp</a:t>
            </a:r>
            <a:r>
              <a:rPr lang="pt-BR" sz="4000" dirty="0"/>
              <a:t>.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CD5649-58FE-440F-A6CB-EC7BF0314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093976"/>
            <a:ext cx="5026152" cy="4050792"/>
          </a:xfrm>
        </p:spPr>
        <p:txBody>
          <a:bodyPr/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Outra observação levantada foi sobre a integridade da estrutura do ventilador após algumas tempo de trabalho, sendo sugerido que alguns componentes sejam de outro material que não acrílico para as versões finais já que a proposta é de que o ventilador funcione initerruptamente durante 14 dias seguidos;</a:t>
            </a:r>
          </a:p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ventilador é montado para um tamanho específico do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ambu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seria interessante buscar intercambialidade.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F5A0396-C05E-480F-A9A4-1360302DDC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36486" t="22894" r="22288" b="15094"/>
          <a:stretch/>
        </p:blipFill>
        <p:spPr>
          <a:xfrm>
            <a:off x="6561437" y="1791730"/>
            <a:ext cx="5026153" cy="4250724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4E1A080-C0FB-40D1-9AA5-97BB32FF9E7D}"/>
              </a:ext>
            </a:extLst>
          </p:cNvPr>
          <p:cNvSpPr txBox="1"/>
          <p:nvPr/>
        </p:nvSpPr>
        <p:spPr>
          <a:xfrm>
            <a:off x="7542275" y="6144768"/>
            <a:ext cx="3064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Figura 5: Montagem da versão 5 do protótipo do </a:t>
            </a:r>
            <a:r>
              <a:rPr lang="pt-B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OpenLung</a:t>
            </a:r>
            <a:r>
              <a:rPr lang="pt-B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902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6CB699-9968-4849-85D5-D294D37E2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86925"/>
            <a:ext cx="10058400" cy="985822"/>
          </a:xfrm>
        </p:spPr>
        <p:txBody>
          <a:bodyPr>
            <a:normAutofit/>
          </a:bodyPr>
          <a:lstStyle/>
          <a:p>
            <a:r>
              <a:rPr lang="pt-BR" sz="4000" dirty="0"/>
              <a:t>Tabela de custos (inspire-</a:t>
            </a:r>
            <a:r>
              <a:rPr lang="pt-BR" sz="4000" dirty="0" err="1"/>
              <a:t>Openlung</a:t>
            </a:r>
            <a:r>
              <a:rPr lang="pt-BR" sz="4000" dirty="0"/>
              <a:t>)</a:t>
            </a:r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</p:nvPr>
        </p:nvGraphicFramePr>
        <p:xfrm>
          <a:off x="817419" y="1343891"/>
          <a:ext cx="10581459" cy="5093450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2465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6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6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799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18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33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991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/>
                        <a:t>Material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/>
                        <a:t>Quantidade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/>
                        <a:t>Características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/>
                        <a:t>Link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/>
                        <a:t>Valor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/>
                        <a:t>Frete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/>
                        <a:t>Data de Entrega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859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/>
                        <a:t>Chapa de Acrílico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/>
                        <a:t>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u="none" strike="noStrike"/>
                        <a:t>Espessura 5 mm</a:t>
                      </a:r>
                      <a:br>
                        <a:rPr lang="pt-BR" sz="1200" u="none" strike="noStrike"/>
                      </a:br>
                      <a:r>
                        <a:rPr lang="pt-BR" sz="1200" u="none" strike="noStrike"/>
                        <a:t>60 X 60 cm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sng" strike="noStrike" dirty="0">
                          <a:hlinkClick r:id="rId2"/>
                        </a:rPr>
                        <a:t>https://produto.mercadolivre.com.br/MLB-758576310-chapa-acrilico-cristal-60x60cm-5mm-envio-imediato--_JM?quantity=1#position=23&amp;type=item&amp;tracking_id=d471985a-ff93-402c-8797-f59123a19cda</a:t>
                      </a:r>
                      <a:endParaRPr lang="pt-BR" sz="1000" b="0" i="0" u="sng" strike="noStrike" dirty="0">
                        <a:solidFill>
                          <a:srgbClr val="0000FF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/>
                        <a:t> R$   248,64 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/>
                        <a:t> R$          -   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/>
                        <a:t>15 dias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9718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/>
                        <a:t>Chapa de Acrílico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/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u="none" strike="noStrike" dirty="0"/>
                        <a:t>Espessura 5 mm</a:t>
                      </a:r>
                      <a:br>
                        <a:rPr lang="pt-BR" sz="1200" u="none" strike="noStrike" dirty="0"/>
                      </a:br>
                      <a:r>
                        <a:rPr lang="pt-BR" sz="1200" u="none" strike="noStrike" dirty="0"/>
                        <a:t>50 X 50 cm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sng" strike="noStrike">
                          <a:hlinkClick r:id="rId3"/>
                        </a:rPr>
                        <a:t>https://produto.mercadolivre.com.br/MLB-787144550-chapa-ps-poliestireno-cristal-similar-acrilico-50cmx50cmx5mm-_JM?quantity=1&amp;variation=42990841475#position=8&amp;type=pad&amp;tracking_id=61caf65c-98f6-4275-aba1-8f3d9e6f8cbc&amp;is_advertising=true&amp;ad_domain=VQCATCORE_LST&amp;ad_position=8&amp;ad_click_id=NTg0ZDI1OTUtOWMxZS00M2ViLTk0ZjEtY2FhNjMzOGQ1MDZm</a:t>
                      </a:r>
                      <a:endParaRPr lang="pt-BR" sz="1000" b="0" i="0" u="sng" strike="noStrike">
                        <a:solidFill>
                          <a:srgbClr val="0000FF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/>
                        <a:t> R$     46,99 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/>
                        <a:t> R$   45,00 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/>
                        <a:t>Não informado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9775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/>
                        <a:t>Fuso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/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u="none" strike="noStrike" dirty="0"/>
                        <a:t>Tr8 500mm Passo 8 Com </a:t>
                      </a:r>
                      <a:r>
                        <a:rPr lang="pt-BR" sz="1200" u="none" strike="noStrike" dirty="0" err="1"/>
                        <a:t>Cast</a:t>
                      </a:r>
                      <a:r>
                        <a:rPr lang="pt-BR" sz="1200" u="none" strike="noStrike" dirty="0"/>
                        <a:t>. De Bronze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sng" strike="noStrike">
                          <a:hlinkClick r:id="rId4"/>
                        </a:rPr>
                        <a:t>https://produto.mercadolivre.com.br/MLB-1067157991-fuso-trapezoidal-tr8-500mm-passo-8-com-cast-de-bronze-_JM?matt_tool=69265266&amp;matt_word&amp;gclid=Cj0KCQjw-Mr0BRDyARIsAKEFbed2nHrHqZLCEQ2MMQjVHfyx3nTjaKlY4JEtXjwy04QhPRGD9XpSmSEaArG-EALw_wcB&amp;quantity=1</a:t>
                      </a:r>
                      <a:endParaRPr lang="pt-BR" sz="1000" b="0" i="0" u="sng" strike="noStrike">
                        <a:solidFill>
                          <a:srgbClr val="0000FF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u="none" strike="noStrike" dirty="0"/>
                        <a:t> R$     61,90 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u="none" strike="noStrike" dirty="0"/>
                        <a:t> R$   26,90 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/>
                        <a:t>15 dias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1332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Espaço Reservado para Conteúdo 7"/>
          <p:cNvGraphicFramePr>
            <a:graphicFrameLocks noGrp="1"/>
          </p:cNvGraphicFramePr>
          <p:nvPr>
            <p:ph idx="1"/>
          </p:nvPr>
        </p:nvGraphicFramePr>
        <p:xfrm>
          <a:off x="678873" y="1246912"/>
          <a:ext cx="11111344" cy="4877623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9346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0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34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9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9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9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04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/>
                        <a:t>Material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/>
                        <a:t>Características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/>
                        <a:t>Link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/>
                        <a:t>Valor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/>
                        <a:t>Frete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/>
                        <a:t>Prazo de Entrega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5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/>
                        <a:t>1. </a:t>
                      </a:r>
                      <a:r>
                        <a:rPr lang="en-US" sz="900" u="none" strike="noStrike" dirty="0" err="1"/>
                        <a:t>Inspiratory</a:t>
                      </a:r>
                      <a:r>
                        <a:rPr lang="en-US" sz="900" u="none" strike="noStrike" dirty="0"/>
                        <a:t> flow sensor </a:t>
                      </a:r>
                      <a:br>
                        <a:rPr lang="en-US" sz="900" u="none" strike="noStrike" dirty="0"/>
                      </a:br>
                      <a:r>
                        <a:rPr lang="en-US" sz="900" u="none" strike="noStrike" dirty="0"/>
                        <a:t>2. Exhalation flow sensor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u="none" strike="noStrike"/>
                        <a:t>1./2. 0 to 1000 sccm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u="sng" strike="noStrike">
                          <a:hlinkClick r:id="rId2"/>
                        </a:rPr>
                        <a:t>https://www.sensirion.com/en/about-us/newsroom/sensirion-specialist-articles/single-use-proximal-flow-sensors/</a:t>
                      </a:r>
                      <a:endParaRPr lang="pt-BR" sz="900" b="0" i="0" u="sng" strike="noStrike">
                        <a:solidFill>
                          <a:srgbClr val="0000FF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u="none" strike="noStrike"/>
                        <a:t> Não informado 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u="none" strike="noStrike"/>
                        <a:t> Não informado 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u="none" strike="noStrike"/>
                        <a:t>Não informado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756"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u="none" strike="noStrike"/>
                        <a:t>1. Proximal pressure sensor</a:t>
                      </a:r>
                      <a:br>
                        <a:rPr lang="pt-BR" sz="900" u="none" strike="noStrike"/>
                      </a:br>
                      <a:r>
                        <a:rPr lang="pt-BR" sz="900" u="none" strike="noStrike"/>
                        <a:t>2. Inspiratory pressure sensor </a:t>
                      </a:r>
                      <a:br>
                        <a:rPr lang="pt-BR" sz="900" u="none" strike="noStrike"/>
                      </a:br>
                      <a:r>
                        <a:rPr lang="pt-BR" sz="900" u="none" strike="noStrike"/>
                        <a:t>3. Exhalation valve pressure sensor 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l-PL" sz="900" u="none" strike="noStrike"/>
                        <a:t>1.  -10 to 100 cmH2O } 1.5 cmH2O</a:t>
                      </a:r>
                      <a:br>
                        <a:rPr lang="pl-PL" sz="900" u="none" strike="noStrike"/>
                      </a:br>
                      <a:r>
                        <a:rPr lang="pl-PL" sz="900" u="none" strike="noStrike"/>
                        <a:t>2. -10 to 100 cmH2O } 1.5 cmH2O</a:t>
                      </a:r>
                      <a:br>
                        <a:rPr lang="pl-PL" sz="900" u="none" strike="noStrike"/>
                      </a:br>
                      <a:r>
                        <a:rPr lang="pl-PL" sz="900" u="none" strike="noStrike"/>
                        <a:t>3. -10 to 100 cmH2O } 1.5 cmH2O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u="sng" strike="noStrike">
                          <a:hlinkClick r:id="rId3"/>
                        </a:rPr>
                        <a:t>https://www.digikey.com/product-detail/en/amphenol-all-sensors-corporation/120-CMH2O-D1-4V-MINI/120CMH2O-D14VMINI-ND/502108</a:t>
                      </a:r>
                      <a:endParaRPr lang="pt-BR" sz="900" b="0" i="0" u="sng" strike="noStrike">
                        <a:solidFill>
                          <a:srgbClr val="0000FF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/>
                        <a:t> R$               214,50 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/>
                        <a:t> Não informado 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/>
                        <a:t>Não informado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11885"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u="none" strike="noStrike" dirty="0"/>
                        <a:t>1. Proximal </a:t>
                      </a:r>
                      <a:r>
                        <a:rPr lang="pt-BR" sz="900" u="none" strike="noStrike" dirty="0" err="1"/>
                        <a:t>pressure</a:t>
                      </a:r>
                      <a:r>
                        <a:rPr lang="pt-BR" sz="900" u="none" strike="noStrike" dirty="0"/>
                        <a:t> sensor</a:t>
                      </a:r>
                      <a:br>
                        <a:rPr lang="pt-BR" sz="900" u="none" strike="noStrike" dirty="0"/>
                      </a:br>
                      <a:r>
                        <a:rPr lang="pt-BR" sz="900" u="none" strike="noStrike" dirty="0"/>
                        <a:t>2. </a:t>
                      </a:r>
                      <a:r>
                        <a:rPr lang="pt-BR" sz="900" u="none" strike="noStrike" dirty="0" err="1"/>
                        <a:t>Inspiratory</a:t>
                      </a:r>
                      <a:r>
                        <a:rPr lang="pt-BR" sz="900" u="none" strike="noStrike" dirty="0"/>
                        <a:t> </a:t>
                      </a:r>
                      <a:r>
                        <a:rPr lang="pt-BR" sz="900" u="none" strike="noStrike" dirty="0" err="1"/>
                        <a:t>pressure</a:t>
                      </a:r>
                      <a:r>
                        <a:rPr lang="pt-BR" sz="900" u="none" strike="noStrike" dirty="0"/>
                        <a:t> sensor </a:t>
                      </a:r>
                      <a:br>
                        <a:rPr lang="pt-BR" sz="900" u="none" strike="noStrike" dirty="0"/>
                      </a:br>
                      <a:r>
                        <a:rPr lang="pt-BR" sz="900" u="none" strike="noStrike" dirty="0"/>
                        <a:t>3. </a:t>
                      </a:r>
                      <a:r>
                        <a:rPr lang="pt-BR" sz="900" u="none" strike="noStrike" dirty="0" err="1"/>
                        <a:t>Exhalation</a:t>
                      </a:r>
                      <a:r>
                        <a:rPr lang="pt-BR" sz="900" u="none" strike="noStrike" dirty="0"/>
                        <a:t> </a:t>
                      </a:r>
                      <a:r>
                        <a:rPr lang="pt-BR" sz="900" u="none" strike="noStrike" dirty="0" err="1"/>
                        <a:t>valve</a:t>
                      </a:r>
                      <a:r>
                        <a:rPr lang="pt-BR" sz="900" u="none" strike="noStrike" dirty="0"/>
                        <a:t> </a:t>
                      </a:r>
                      <a:r>
                        <a:rPr lang="pt-BR" sz="900" u="none" strike="noStrike" dirty="0" err="1"/>
                        <a:t>pressure</a:t>
                      </a:r>
                      <a:r>
                        <a:rPr lang="pt-BR" sz="900" u="none" strike="noStrike" dirty="0"/>
                        <a:t> sensor 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u="none" strike="noStrike"/>
                        <a:t>Saída mínima de sinal 0 mV</a:t>
                      </a:r>
                      <a:br>
                        <a:rPr lang="pt-BR" sz="900" u="none" strike="noStrike"/>
                      </a:br>
                      <a:r>
                        <a:rPr lang="pt-BR" sz="900" u="none" strike="noStrike"/>
                        <a:t>Saída máxima de sinal 35 mV</a:t>
                      </a:r>
                      <a:br>
                        <a:rPr lang="pt-BR" sz="900" u="none" strike="noStrike"/>
                      </a:br>
                      <a:r>
                        <a:rPr lang="pt-BR" sz="900" u="none" strike="noStrike"/>
                        <a:t>Faixa de medição mínima (pressão) 0 kPa</a:t>
                      </a:r>
                      <a:br>
                        <a:rPr lang="pt-BR" sz="900" u="none" strike="noStrike"/>
                      </a:br>
                      <a:r>
                        <a:rPr lang="pt-BR" sz="900" u="none" strike="noStrike"/>
                        <a:t>Faixa máxima de medição (pressão) 10 kPa</a:t>
                      </a:r>
                      <a:br>
                        <a:rPr lang="pt-BR" sz="900" u="none" strike="noStrike"/>
                      </a:br>
                      <a:r>
                        <a:rPr lang="pt-BR" sz="900" u="none" strike="noStrike"/>
                        <a:t>Faixa de medição (pressão) 0 kPa a 10 kPa</a:t>
                      </a:r>
                      <a:br>
                        <a:rPr lang="pt-BR" sz="900" u="none" strike="noStrike"/>
                      </a:br>
                      <a:r>
                        <a:rPr lang="pt-BR" sz="900" u="none" strike="noStrike"/>
                        <a:t>Tensão de operação mín. 3 V / DC</a:t>
                      </a:r>
                      <a:br>
                        <a:rPr lang="pt-BR" sz="900" u="none" strike="noStrike"/>
                      </a:br>
                      <a:r>
                        <a:rPr lang="pt-BR" sz="900" u="none" strike="noStrike"/>
                        <a:t>Tensão de operação máx. 6 V / DC</a:t>
                      </a:r>
                      <a:br>
                        <a:rPr lang="pt-BR" sz="900" u="none" strike="noStrike"/>
                      </a:br>
                      <a:r>
                        <a:rPr lang="pt-BR" sz="900" u="none" strike="noStrike"/>
                        <a:t>Tensão de operação 3 - 6 V / DC</a:t>
                      </a:r>
                      <a:br>
                        <a:rPr lang="pt-BR" sz="900" u="none" strike="noStrike"/>
                      </a:br>
                      <a:r>
                        <a:rPr lang="pt-BR" sz="900" u="none" strike="noStrike"/>
                        <a:t>Min. -40 ° C</a:t>
                      </a:r>
                      <a:br>
                        <a:rPr lang="pt-BR" sz="900" u="none" strike="noStrike"/>
                      </a:br>
                      <a:r>
                        <a:rPr lang="pt-BR" sz="900" u="none" strike="noStrike"/>
                        <a:t>Temperatura máxima +125 ° C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u="sng" strike="noStrike">
                          <a:hlinkClick r:id="rId4"/>
                        </a:rPr>
                        <a:t>https://produto.mercadolivre.com.br/MLB-1163427304-mpx10dp-sensor-de-presso-mpx10-dp-arduino-pronta-entrega-_JM?matt_tool=79246729&amp;matt_word&amp;gclid=Cj0KCQjw-Mr0BRDyARIsAKEFbedm4nRFvjRLscAMvtNjpAkP4LbLX79AUJkAC5I5XBF3VIdD5StF3RIaArnBEALw_wcB&amp;quantity=1</a:t>
                      </a:r>
                      <a:endParaRPr lang="pt-BR" sz="900" b="0" i="0" u="sng" strike="noStrike">
                        <a:solidFill>
                          <a:srgbClr val="0000FF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/>
                        <a:t> R$                 69,90 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/>
                        <a:t> R$                 55,90 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/>
                        <a:t>4 dias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40697"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u="none" strike="noStrike"/>
                        <a:t>Barometric pressure sensor 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l-PL" sz="900" u="none" strike="noStrike"/>
                        <a:t>600 to 1100 cmH2O } 10 cmH2O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u="sng" strike="noStrike">
                          <a:hlinkClick r:id="rId5"/>
                        </a:rPr>
                        <a:t>https://produto.mercadolivre.com.br/MLB-714431793-mpx2100dp-sensor-de-presso-arduino-mpx2100-dp-_JM?matt_tool=79246729&amp;matt_word&amp;gclid=Cj0KCQjw-Mr0BRDyARIsAKEFbefRHSdXzKZydosb_ZllwPHO_GNyA-cF3gnj3cD_cBD8Gy_uYcGUyCAaAkysEALw_wcB&amp;quantity=1</a:t>
                      </a:r>
                      <a:endParaRPr lang="pt-BR" sz="900" b="0" i="0" u="sng" strike="noStrike">
                        <a:solidFill>
                          <a:srgbClr val="0000FF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/>
                        <a:t> R$                 85,00 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/>
                        <a:t> R$                 56,90 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/>
                        <a:t>4 dias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C16CB699-9968-4849-85D5-D294D37E2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86925"/>
            <a:ext cx="10058400" cy="985822"/>
          </a:xfrm>
        </p:spPr>
        <p:txBody>
          <a:bodyPr>
            <a:normAutofit/>
          </a:bodyPr>
          <a:lstStyle/>
          <a:p>
            <a:r>
              <a:rPr lang="pt-BR" sz="4000" dirty="0"/>
              <a:t>Tabela de custos (inspire-</a:t>
            </a:r>
            <a:r>
              <a:rPr lang="pt-BR" sz="4000" dirty="0" err="1"/>
              <a:t>Openlung</a:t>
            </a:r>
            <a:r>
              <a:rPr lang="pt-BR" sz="4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31332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</p:nvPr>
        </p:nvGraphicFramePr>
        <p:xfrm>
          <a:off x="734291" y="1094505"/>
          <a:ext cx="11166763" cy="5075910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9443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5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88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63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63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63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3656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/>
                        <a:t>Material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/>
                        <a:t>Características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/>
                        <a:t>Link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/>
                        <a:t>Valor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/>
                        <a:t>Frete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/>
                        <a:t>Prazo de Entrega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2530"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u="none" strike="noStrike" dirty="0" err="1"/>
                        <a:t>Oxygen</a:t>
                      </a:r>
                      <a:r>
                        <a:rPr lang="pt-BR" sz="900" u="none" strike="noStrike" dirty="0"/>
                        <a:t> </a:t>
                      </a:r>
                      <a:r>
                        <a:rPr lang="pt-BR" sz="900" u="none" strike="noStrike" dirty="0" err="1"/>
                        <a:t>valve</a:t>
                      </a:r>
                      <a:r>
                        <a:rPr lang="pt-BR" sz="900" u="none" strike="noStrike" dirty="0"/>
                        <a:t> </a:t>
                      </a:r>
                      <a:r>
                        <a:rPr lang="pt-BR" sz="900" u="none" strike="noStrike" dirty="0" err="1"/>
                        <a:t>Inlet</a:t>
                      </a:r>
                      <a:r>
                        <a:rPr lang="pt-BR" sz="900" u="none" strike="noStrike" dirty="0"/>
                        <a:t> </a:t>
                      </a:r>
                      <a:r>
                        <a:rPr lang="pt-BR" sz="900" u="none" strike="noStrike" dirty="0" err="1"/>
                        <a:t>pressure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u="none" strike="noStrike"/>
                        <a:t>Pressão de entrada: Máximo de 75Kgf/cm² (bar);</a:t>
                      </a:r>
                      <a:br>
                        <a:rPr lang="pt-BR" sz="900" u="none" strike="noStrike"/>
                      </a:br>
                      <a:r>
                        <a:rPr lang="pt-BR" sz="900" u="none" strike="noStrike"/>
                        <a:t>Escala de pressão do manômetro: 0 à 11 Kgf/cm; </a:t>
                      </a:r>
                      <a:br>
                        <a:rPr lang="pt-BR" sz="900" u="none" strike="noStrike"/>
                      </a:br>
                      <a:r>
                        <a:rPr lang="pt-BR" sz="900" u="none" strike="noStrike"/>
                        <a:t>Conexão de entrada e saída: Normas ABNT; </a:t>
                      </a:r>
                      <a:br>
                        <a:rPr lang="pt-BR" sz="900" u="none" strike="noStrike"/>
                      </a:br>
                      <a:r>
                        <a:rPr lang="pt-BR" sz="900" u="none" strike="noStrike"/>
                        <a:t>Pressão de saída: 0 à 7 Kgf/cm² (bar) regulável.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u="sng" strike="noStrike">
                          <a:hlinkClick r:id="rId2"/>
                        </a:rPr>
                        <a:t>https://www.medsystemhospitalar.com.br/valvula-reguladora-rede-oxigenio-protec?utm_source=Site&amp;utm_medium=GoogleMerchant&amp;utm_campaign=GoogleMerchant&amp;gclid=Cj0KCQjw-Mr0BRDyARIsAKEFbeemptgpBuxaWXTJD6AiucXM8vbdqOVmP4cqLlDxE_MtJCzkDpvNbPsaAuGrEALw_wcB</a:t>
                      </a:r>
                      <a:endParaRPr lang="pt-BR" sz="900" b="0" i="0" u="sng" strike="noStrike">
                        <a:solidFill>
                          <a:srgbClr val="0000FF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/>
                        <a:t> R$               200,00 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/>
                        <a:t> R$                 90,22 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/>
                        <a:t>25 dias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5361"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u="none" strike="noStrike"/>
                        <a:t>Filtro HMEF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u="none" strike="noStrike" dirty="0"/>
                        <a:t>Registro </a:t>
                      </a:r>
                      <a:r>
                        <a:rPr lang="pt-BR" sz="900" u="none" strike="noStrike" dirty="0" err="1"/>
                        <a:t>Anvisa</a:t>
                      </a:r>
                      <a:r>
                        <a:rPr lang="pt-BR" sz="900" u="none" strike="noStrike" dirty="0"/>
                        <a:t>: 10150470571</a:t>
                      </a:r>
                      <a:br>
                        <a:rPr lang="pt-BR" sz="900" u="none" strike="noStrike" dirty="0"/>
                      </a:br>
                      <a:r>
                        <a:rPr lang="pt-BR" sz="900" u="none" strike="noStrike" dirty="0"/>
                        <a:t>Nome técnico: Filtro para Ventilação Mecânica.</a:t>
                      </a:r>
                      <a:br>
                        <a:rPr lang="pt-BR" sz="900" u="none" strike="noStrike" dirty="0"/>
                      </a:br>
                      <a:r>
                        <a:rPr lang="pt-BR" sz="900" u="none" strike="noStrike" dirty="0"/>
                        <a:t>Matéria Prima: Compartimento Superior (Lado da máquina) 15M22F:</a:t>
                      </a:r>
                      <a:br>
                        <a:rPr lang="pt-BR" sz="900" u="none" strike="noStrike" dirty="0"/>
                      </a:br>
                      <a:r>
                        <a:rPr lang="pt-BR" sz="900" u="none" strike="noStrike" dirty="0"/>
                        <a:t>Polipropileno. Compartimento Inferior (Lado do paciente) 22F15M :</a:t>
                      </a:r>
                      <a:br>
                        <a:rPr lang="pt-BR" sz="900" u="none" strike="noStrike" dirty="0"/>
                      </a:br>
                      <a:r>
                        <a:rPr lang="pt-BR" sz="900" u="none" strike="noStrike" dirty="0"/>
                        <a:t>Polipropileno </a:t>
                      </a:r>
                      <a:r>
                        <a:rPr lang="pt-BR" sz="900" u="none" strike="noStrike" dirty="0" err="1"/>
                        <a:t>Port</a:t>
                      </a:r>
                      <a:r>
                        <a:rPr lang="pt-BR" sz="900" u="none" strike="noStrike" dirty="0"/>
                        <a:t> de Amostragem: Polipropileno. Elemento HME: Papel</a:t>
                      </a:r>
                      <a:br>
                        <a:rPr lang="pt-BR" sz="900" u="none" strike="noStrike" dirty="0"/>
                      </a:br>
                      <a:r>
                        <a:rPr lang="pt-BR" sz="900" u="none" strike="noStrike" dirty="0"/>
                        <a:t>Crepe com relevo. Conector 15M/15M : Polipropileno. Conector</a:t>
                      </a:r>
                      <a:br>
                        <a:rPr lang="pt-BR" sz="900" u="none" strike="noStrike" dirty="0"/>
                      </a:br>
                      <a:r>
                        <a:rPr lang="pt-BR" sz="900" u="none" strike="noStrike" dirty="0"/>
                        <a:t>15M/15F22M : Polipropileno.</a:t>
                      </a:r>
                      <a:br>
                        <a:rPr lang="pt-BR" sz="900" u="none" strike="noStrike" dirty="0"/>
                      </a:br>
                      <a:r>
                        <a:rPr lang="pt-BR" sz="900" u="none" strike="noStrike" dirty="0"/>
                        <a:t>Método de Esterilização: Óxido de Etileno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u="sng" strike="noStrike" dirty="0">
                          <a:hlinkClick r:id="rId3"/>
                        </a:rPr>
                        <a:t>https://www.cpapfit.com.br/filtro-hmef-undis-medical?gclid=Cj0KCQjw-Mr0BRDyARIsAKEFbeeHCgNhRntRacGia5kSQa1FAi_vKkcCLqVMEXd2THPRuL_qa3_rkWsaAizNEALw_wcB</a:t>
                      </a:r>
                      <a:endParaRPr lang="pt-BR" sz="900" b="0" i="0" u="sng" strike="noStrike" dirty="0">
                        <a:solidFill>
                          <a:srgbClr val="0000FF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/>
                        <a:t> R$                 18,51 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/>
                        <a:t> R$                 77,87 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/>
                        <a:t>10 dias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69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u="none" strike="noStrike"/>
                        <a:t>Relief Valve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u="none" strike="noStrike"/>
                        <a:t>40 CMH2O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u="sng" strike="noStrike">
                          <a:hlinkClick r:id="rId4"/>
                        </a:rPr>
                        <a:t>https://www.marbelsono.com.br/valvula-unidirecional-pop-off-40-cmh2o-ressuscitador-silicone</a:t>
                      </a:r>
                      <a:endParaRPr lang="pt-BR" sz="900" b="0" i="0" u="sng" strike="noStrike">
                        <a:solidFill>
                          <a:srgbClr val="0000FF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/>
                        <a:t> R$               135,00 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/>
                        <a:t> R$                 71,66 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/>
                        <a:t>6 dias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831"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u="none" strike="noStrike"/>
                        <a:t>Motor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u="none" strike="noStrike"/>
                        <a:t>Nema 23 15kgf.cm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u="sng" strike="noStrike">
                          <a:hlinkClick r:id="rId5"/>
                        </a:rPr>
                        <a:t>https://produto.mercadolivre.com.br/MLB-1419292299-motor-de-passo-akiyama-nema-23-15kgfcm-cnc-pronta-entrega-_JM?quantity=1#position=10&amp;type=item&amp;tracking_id=732737c2-8e5d-4fc6-a308-bf0d8357364c</a:t>
                      </a:r>
                      <a:endParaRPr lang="pt-BR" sz="900" b="0" i="0" u="sng" strike="noStrike">
                        <a:solidFill>
                          <a:srgbClr val="0000FF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u="none" strike="noStrike"/>
                        <a:t> R$               209,00 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u="none" strike="noStrike" dirty="0"/>
                        <a:t> R$                 60,90 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/>
                        <a:t>15 dias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831"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u="none" strike="noStrike" dirty="0"/>
                        <a:t>Acoplamento Flexível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u="none" strike="noStrike" dirty="0"/>
                        <a:t>Furos Dos Eixos 6.35mm para 8mm</a:t>
                      </a:r>
                      <a:br>
                        <a:rPr lang="pt-BR" sz="900" u="none" strike="noStrike" dirty="0"/>
                      </a:br>
                      <a:r>
                        <a:rPr lang="pt-BR" sz="900" u="none" strike="noStrike" dirty="0"/>
                        <a:t>Altura 23mm</a:t>
                      </a:r>
                      <a:br>
                        <a:rPr lang="pt-BR" sz="900" u="none" strike="noStrike" dirty="0"/>
                      </a:br>
                      <a:r>
                        <a:rPr lang="pt-BR" sz="900" u="none" strike="noStrike" dirty="0" err="1"/>
                        <a:t>Diametro</a:t>
                      </a:r>
                      <a:r>
                        <a:rPr lang="pt-BR" sz="900" u="none" strike="noStrike" dirty="0"/>
                        <a:t> Externo 16mm</a:t>
                      </a:r>
                      <a:br>
                        <a:rPr lang="pt-BR" sz="900" u="none" strike="noStrike" dirty="0"/>
                      </a:br>
                      <a:r>
                        <a:rPr lang="pt-BR" sz="900" u="none" strike="noStrike" dirty="0"/>
                        <a:t>Velocidade </a:t>
                      </a:r>
                      <a:r>
                        <a:rPr lang="pt-BR" sz="900" u="none" strike="noStrike" dirty="0" err="1"/>
                        <a:t>Maxima</a:t>
                      </a:r>
                      <a:r>
                        <a:rPr lang="pt-BR" sz="900" u="none" strike="noStrike" dirty="0"/>
                        <a:t> 19.000RPM</a:t>
                      </a:r>
                      <a:br>
                        <a:rPr lang="pt-BR" sz="900" u="none" strike="noStrike" dirty="0"/>
                      </a:br>
                      <a:r>
                        <a:rPr lang="pt-BR" sz="900" u="none" strike="noStrike" dirty="0"/>
                        <a:t>Material </a:t>
                      </a:r>
                      <a:r>
                        <a:rPr lang="pt-BR" sz="900" u="none" strike="noStrike" dirty="0" err="1"/>
                        <a:t>Aluminio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u="sng" strike="noStrike">
                          <a:hlinkClick r:id="rId6"/>
                        </a:rPr>
                        <a:t>https://produto.mercadolivre.com.br/MLB-1334740652-acoplamento-flexivel-635x8-impressora-3d-cnc-acoplador-nema-_JM?quantity=1#position=1&amp;type=item&amp;tracking_id=6369649d-b315-424d-9c99-426f75bf1ea2</a:t>
                      </a:r>
                      <a:endParaRPr lang="pt-BR" sz="900" b="0" i="0" u="sng" strike="noStrike">
                        <a:solidFill>
                          <a:srgbClr val="0000FF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u="none" strike="noStrike"/>
                        <a:t> R$                 18,00 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u="none" strike="noStrike"/>
                        <a:t> R$                 52,90 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 dirty="0"/>
                        <a:t>15 dias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ítulo 1">
            <a:extLst>
              <a:ext uri="{FF2B5EF4-FFF2-40B4-BE49-F238E27FC236}">
                <a16:creationId xmlns:a16="http://schemas.microsoft.com/office/drawing/2014/main" id="{C16CB699-9968-4849-85D5-D294D37E2D50}"/>
              </a:ext>
            </a:extLst>
          </p:cNvPr>
          <p:cNvSpPr txBox="1">
            <a:spLocks/>
          </p:cNvSpPr>
          <p:nvPr/>
        </p:nvSpPr>
        <p:spPr>
          <a:xfrm>
            <a:off x="1066800" y="286925"/>
            <a:ext cx="10058400" cy="985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all" spc="0" normalizeH="0" baseline="0" noProof="0" dirty="0">
                <a:ln>
                  <a:noFill/>
                </a:ln>
                <a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effectLst/>
                <a:uLnTx/>
                <a:uFillTx/>
                <a:latin typeface="+mj-lt"/>
                <a:ea typeface="+mj-ea"/>
                <a:cs typeface="+mj-cs"/>
              </a:rPr>
              <a:t>Tabela de custos (inspire-</a:t>
            </a:r>
            <a:r>
              <a:rPr kumimoji="0" lang="pt-BR" sz="4000" b="0" i="0" u="none" strike="noStrike" kern="1200" cap="all" spc="0" normalizeH="0" baseline="0" noProof="0" dirty="0" err="1">
                <a:ln>
                  <a:noFill/>
                </a:ln>
                <a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effectLst/>
                <a:uLnTx/>
                <a:uFillTx/>
                <a:latin typeface="+mj-lt"/>
                <a:ea typeface="+mj-ea"/>
                <a:cs typeface="+mj-cs"/>
              </a:rPr>
              <a:t>Openlung</a:t>
            </a:r>
            <a:r>
              <a:rPr kumimoji="0" lang="pt-BR" sz="4000" b="0" i="0" u="none" strike="noStrike" kern="1200" cap="all" spc="0" normalizeH="0" baseline="0" noProof="0" dirty="0">
                <a:ln>
                  <a:noFill/>
                </a:ln>
                <a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4660291A-4B02-4FBA-8AB8-B27E28750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220032"/>
              </p:ext>
            </p:extLst>
          </p:nvPr>
        </p:nvGraphicFramePr>
        <p:xfrm>
          <a:off x="3890881" y="6380575"/>
          <a:ext cx="4410238" cy="381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0385">
                  <a:extLst>
                    <a:ext uri="{9D8B030D-6E8A-4147-A177-3AD203B41FA5}">
                      <a16:colId xmlns:a16="http://schemas.microsoft.com/office/drawing/2014/main" val="1179774002"/>
                    </a:ext>
                  </a:extLst>
                </a:gridCol>
                <a:gridCol w="1138127">
                  <a:extLst>
                    <a:ext uri="{9D8B030D-6E8A-4147-A177-3AD203B41FA5}">
                      <a16:colId xmlns:a16="http://schemas.microsoft.com/office/drawing/2014/main" val="1284302106"/>
                    </a:ext>
                  </a:extLst>
                </a:gridCol>
                <a:gridCol w="875481">
                  <a:extLst>
                    <a:ext uri="{9D8B030D-6E8A-4147-A177-3AD203B41FA5}">
                      <a16:colId xmlns:a16="http://schemas.microsoft.com/office/drawing/2014/main" val="3402197106"/>
                    </a:ext>
                  </a:extLst>
                </a:gridCol>
                <a:gridCol w="1696245">
                  <a:extLst>
                    <a:ext uri="{9D8B030D-6E8A-4147-A177-3AD203B41FA5}">
                      <a16:colId xmlns:a16="http://schemas.microsoft.com/office/drawing/2014/main" val="61760829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Materiais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Fretes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Materiais + Fretes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1782753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Total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 R$       949,91 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 R$     466,35 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 R$                         1.416,26 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94762666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po de Madei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po de Madeira">
      <a:majorFont>
        <a:latin typeface="Rockwell Condensed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ipo de Madeira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9747C82E24F3E41A8AB366986EC6CFD" ma:contentTypeVersion="5" ma:contentTypeDescription="Crie um novo documento." ma:contentTypeScope="" ma:versionID="229d4a3514721cb58e48f85907bd37e7">
  <xsd:schema xmlns:xsd="http://www.w3.org/2001/XMLSchema" xmlns:xs="http://www.w3.org/2001/XMLSchema" xmlns:p="http://schemas.microsoft.com/office/2006/metadata/properties" xmlns:ns3="8b533807-14b6-4af0-9088-c5314e4c65bc" targetNamespace="http://schemas.microsoft.com/office/2006/metadata/properties" ma:root="true" ma:fieldsID="a2148d95679c963e20d88d0250fc4aab" ns3:_="">
    <xsd:import namespace="8b533807-14b6-4af0-9088-c5314e4c65b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533807-14b6-4af0-9088-c5314e4c65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1C29809-136E-4479-881C-99B4E524C13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b533807-14b6-4af0-9088-c5314e4c65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66AC082-8E56-43A5-8BD9-A4159F2DD6B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D2475C-2345-4D83-990C-FB776F572942}">
  <ds:schemaRefs>
    <ds:schemaRef ds:uri="http://purl.org/dc/elements/1.1/"/>
    <ds:schemaRef ds:uri="8b533807-14b6-4af0-9088-c5314e4c65bc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Tipo de Madeira</Template>
  <TotalTime>3861</TotalTime>
  <Words>1873</Words>
  <Application>Microsoft Office PowerPoint</Application>
  <PresentationFormat>Widescreen</PresentationFormat>
  <Paragraphs>235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Rockwell</vt:lpstr>
      <vt:lpstr>Rockwell Condensed</vt:lpstr>
      <vt:lpstr>Times New Roman</vt:lpstr>
      <vt:lpstr>Wingdings</vt:lpstr>
      <vt:lpstr>Tipo de Madeira</vt:lpstr>
      <vt:lpstr>Atividade 2: Planejamento e fabricação das soluções já consolidadas</vt:lpstr>
      <vt:lpstr>Trabalhos desenvolvidos</vt:lpstr>
      <vt:lpstr>Tarefa 2.1.: Protótipo da usp</vt:lpstr>
      <vt:lpstr>Tarefa 2.1.2.: identificar defeitos da solução proposta no modelo da usp. </vt:lpstr>
      <vt:lpstr>Tarefa 2.1.2.: identificar defeitos da solução proposta no modelo da usp. </vt:lpstr>
      <vt:lpstr>Tarefa 2.1.2.: identificar defeitos da solução proposta no modelo da usp. </vt:lpstr>
      <vt:lpstr>Tabela de custos (inspire-Openlung)</vt:lpstr>
      <vt:lpstr>Tabela de custos (inspire-Openlung)</vt:lpstr>
      <vt:lpstr>PowerPoint Presentation</vt:lpstr>
      <vt:lpstr>Tarefa 2.2.: Protótipo do mit</vt:lpstr>
      <vt:lpstr>Tarefa 2.2.2.: identificar defeitos da solução proposta no modelo do mit. </vt:lpstr>
      <vt:lpstr>Tarefa 2.2.2.: identificar defeitos da solução proposta no modelo do mit. </vt:lpstr>
      <vt:lpstr>Soluções de problemas detectados</vt:lpstr>
      <vt:lpstr>Atividade 2: Planejamento e fabricação das soluções já consolidadas</vt:lpstr>
      <vt:lpstr>Tarefa 2.1.2.: ajuste para tamanhos de ambu diferentes</vt:lpstr>
      <vt:lpstr>Tarefa 2.1.2.: ESFORÇO AXIAL DANIFICANDO MOTOR</vt:lpstr>
      <vt:lpstr>Tarefa 2.1.2.: VERIFICAÇÃO DOS GRAUS DE LIBERDADE E RESTRIÇÕES</vt:lpstr>
      <vt:lpstr>Tarefa 2.1.2.: VERIFICAÇÃO DOS GRAUS DE LIBERDADE E RESTRIÇÕES</vt:lpstr>
      <vt:lpstr>Tarefa 2.1.2.: SIMULAÇÃO ESTÁTICA E FADIGA</vt:lpstr>
      <vt:lpstr>Tarefa 2.1.2.: SIMULAÇÃO ESTÁTICA E FADIGA</vt:lpstr>
      <vt:lpstr>Tarefa 2.1.2.: SIMULAÇÃO ESTÁTICA E FADIGA</vt:lpstr>
      <vt:lpstr>Tarefa 2.1.2.: SIMULAÇÃO ESTÁTICA E FADIGA</vt:lpstr>
      <vt:lpstr>Atividade 2: Planejamento e fabricação das soluções já consolidadas</vt:lpstr>
      <vt:lpstr>Tarefa 2.1: CÁLCULO DO CURSO DO PISTÃO</vt:lpstr>
      <vt:lpstr>Tarefa 2.1.2.: MELHORIAS NO ALOJAMENTO DO ROLAMENTO</vt:lpstr>
      <vt:lpstr>Tarefa 2.1.2.: </vt:lpstr>
      <vt:lpstr>Tarefa 2.1.2.: </vt:lpstr>
      <vt:lpstr>Tarefa 2.1.2.: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Mateus Calebe</dc:creator>
  <cp:lastModifiedBy>Rafael Frias</cp:lastModifiedBy>
  <cp:revision>152</cp:revision>
  <dcterms:created xsi:type="dcterms:W3CDTF">2020-03-17T12:52:05Z</dcterms:created>
  <dcterms:modified xsi:type="dcterms:W3CDTF">2020-05-07T20:20:42Z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0x01010099747C82E24F3E41A8AB366986EC6CFD</vt:lpwstr>
  </property>
</Properties>
</file>